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8" r:id="rId2"/>
    <p:sldId id="368" r:id="rId3"/>
    <p:sldId id="406" r:id="rId4"/>
    <p:sldId id="407" r:id="rId5"/>
    <p:sldId id="409" r:id="rId6"/>
    <p:sldId id="410" r:id="rId7"/>
    <p:sldId id="411" r:id="rId8"/>
    <p:sldId id="412" r:id="rId9"/>
    <p:sldId id="413" r:id="rId10"/>
    <p:sldId id="408" r:id="rId11"/>
    <p:sldId id="414" r:id="rId12"/>
    <p:sldId id="415" r:id="rId13"/>
    <p:sldId id="416" r:id="rId14"/>
    <p:sldId id="419" r:id="rId15"/>
    <p:sldId id="441" r:id="rId16"/>
    <p:sldId id="420" r:id="rId17"/>
    <p:sldId id="442" r:id="rId18"/>
    <p:sldId id="421" r:id="rId19"/>
    <p:sldId id="443" r:id="rId20"/>
    <p:sldId id="422" r:id="rId21"/>
    <p:sldId id="444" r:id="rId22"/>
    <p:sldId id="423" r:id="rId23"/>
    <p:sldId id="445" r:id="rId24"/>
    <p:sldId id="424" r:id="rId25"/>
    <p:sldId id="425" r:id="rId26"/>
    <p:sldId id="426" r:id="rId27"/>
    <p:sldId id="427" r:id="rId28"/>
    <p:sldId id="428" r:id="rId29"/>
    <p:sldId id="429" r:id="rId30"/>
    <p:sldId id="430" r:id="rId31"/>
    <p:sldId id="431" r:id="rId32"/>
    <p:sldId id="432" r:id="rId33"/>
    <p:sldId id="433" r:id="rId34"/>
    <p:sldId id="417" r:id="rId35"/>
    <p:sldId id="418" r:id="rId36"/>
    <p:sldId id="434" r:id="rId37"/>
    <p:sldId id="436" r:id="rId38"/>
    <p:sldId id="437" r:id="rId39"/>
    <p:sldId id="438" r:id="rId40"/>
    <p:sldId id="452" r:id="rId41"/>
    <p:sldId id="439" r:id="rId42"/>
    <p:sldId id="440" r:id="rId43"/>
    <p:sldId id="453" r:id="rId44"/>
    <p:sldId id="454" r:id="rId45"/>
    <p:sldId id="446" r:id="rId46"/>
    <p:sldId id="447" r:id="rId47"/>
    <p:sldId id="455" r:id="rId48"/>
    <p:sldId id="456" r:id="rId49"/>
    <p:sldId id="457" r:id="rId50"/>
    <p:sldId id="448" r:id="rId51"/>
    <p:sldId id="449" r:id="rId52"/>
    <p:sldId id="458" r:id="rId53"/>
    <p:sldId id="450" r:id="rId54"/>
    <p:sldId id="451" r:id="rId55"/>
    <p:sldId id="459" r:id="rId56"/>
    <p:sldId id="460" r:id="rId5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525"/>
    <a:srgbClr val="00FF00"/>
    <a:srgbClr val="CC0000"/>
    <a:srgbClr val="135CAD"/>
    <a:srgbClr val="6B4383"/>
    <a:srgbClr val="0086EA"/>
    <a:srgbClr val="1171FF"/>
    <a:srgbClr val="0066FF"/>
    <a:srgbClr val="202FA0"/>
    <a:srgbClr val="124D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3369" autoAdjust="0"/>
  </p:normalViewPr>
  <p:slideViewPr>
    <p:cSldViewPr>
      <p:cViewPr>
        <p:scale>
          <a:sx n="66" d="100"/>
          <a:sy n="66" d="100"/>
        </p:scale>
        <p:origin x="-1974" y="-516"/>
      </p:cViewPr>
      <p:guideLst>
        <p:guide orient="horz" pos="2160"/>
        <p:guide pos="2880"/>
      </p:guideLst>
    </p:cSldViewPr>
  </p:slideViewPr>
  <p:notesTextViewPr>
    <p:cViewPr>
      <p:scale>
        <a:sx n="400" d="100"/>
        <a:sy n="4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55AC0-CC49-48C6-925D-DBD8B4CA3833}" type="datetimeFigureOut">
              <a:rPr lang="it-IT" smtClean="0"/>
              <a:pPr/>
              <a:t>13/09/2014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F90770-31CB-42A4-833D-FF0556E7495E}"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36</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37</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38</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39</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41</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42</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43</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44</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45</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46</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47</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48</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49</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6</a:t>
            </a:fld>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51</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52</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53</a:t>
            </a:fld>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54</a:t>
            </a:fld>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55</a:t>
            </a:fld>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56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9F90770-31CB-42A4-833D-FF0556E7495E}"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22DE53-5F4C-4017-BFBF-39D145E9CDC9}" type="datetimeFigureOut">
              <a:rPr lang="it-IT" smtClean="0"/>
              <a:pPr/>
              <a:t>13/09/2014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D50D6E-939C-4D6A-A324-25DBC8C83BE0}"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2DE53-5F4C-4017-BFBF-39D145E9CDC9}" type="datetimeFigureOut">
              <a:rPr lang="it-IT" smtClean="0"/>
              <a:pPr/>
              <a:t>13/09/2014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50D6E-939C-4D6A-A324-25DBC8C83BE0}"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6"/>
          <p:cNvSpPr txBox="1">
            <a:spLocks noChangeArrowheads="1"/>
          </p:cNvSpPr>
          <p:nvPr/>
        </p:nvSpPr>
        <p:spPr bwMode="auto">
          <a:xfrm>
            <a:off x="4644008" y="1196752"/>
            <a:ext cx="4248472" cy="5509200"/>
          </a:xfrm>
          <a:prstGeom prst="rect">
            <a:avLst/>
          </a:prstGeom>
          <a:noFill/>
          <a:ln w="9525">
            <a:noFill/>
            <a:miter lim="800000"/>
            <a:headEnd/>
            <a:tailEnd/>
          </a:ln>
        </p:spPr>
        <p:txBody>
          <a:bodyPr wrap="square">
            <a:spAutoFit/>
          </a:bodyPr>
          <a:lstStyle/>
          <a:p>
            <a:pPr algn="ctr"/>
            <a:endParaRPr lang="it-IT" sz="4400" dirty="0" smtClean="0">
              <a:solidFill>
                <a:srgbClr val="1171FF"/>
              </a:solidFill>
              <a:effectLst>
                <a:outerShdw blurRad="38100" dist="38100" dir="2700000" algn="tl">
                  <a:srgbClr val="000000">
                    <a:alpha val="43137"/>
                  </a:srgbClr>
                </a:outerShdw>
              </a:effectLst>
              <a:latin typeface="Trebuchet MS" pitchFamily="34" charset="0"/>
            </a:endParaRPr>
          </a:p>
          <a:p>
            <a:pPr algn="ctr"/>
            <a:endParaRPr lang="it-IT" sz="4400" dirty="0">
              <a:solidFill>
                <a:srgbClr val="1171FF"/>
              </a:solidFill>
              <a:effectLst>
                <a:outerShdw blurRad="38100" dist="38100" dir="2700000" algn="tl">
                  <a:srgbClr val="000000">
                    <a:alpha val="43137"/>
                  </a:srgbClr>
                </a:outerShdw>
              </a:effectLst>
              <a:latin typeface="Trebuchet MS" pitchFamily="34" charset="0"/>
            </a:endParaRPr>
          </a:p>
          <a:p>
            <a:pPr algn="ctr"/>
            <a:r>
              <a:rPr lang="it-IT" sz="4400" cap="all" dirty="0" smtClean="0">
                <a:solidFill>
                  <a:srgbClr val="1171FF"/>
                </a:solidFill>
                <a:effectLst>
                  <a:outerShdw blurRad="38100" dist="38100" dir="2700000" algn="tl">
                    <a:srgbClr val="000000">
                      <a:alpha val="43137"/>
                    </a:srgbClr>
                  </a:outerShdw>
                </a:effectLst>
                <a:latin typeface="Mistral" pitchFamily="66" charset="0"/>
              </a:rPr>
              <a:t>Percorso</a:t>
            </a:r>
          </a:p>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 FORMATIVO</a:t>
            </a:r>
            <a:endParaRPr lang="it-IT" sz="4400" dirty="0">
              <a:solidFill>
                <a:srgbClr val="1171FF"/>
              </a:solidFill>
              <a:effectLst>
                <a:outerShdw blurRad="38100" dist="38100" dir="2700000" algn="tl">
                  <a:srgbClr val="000000">
                    <a:alpha val="43137"/>
                  </a:srgbClr>
                </a:outerShdw>
              </a:effectLst>
              <a:latin typeface="Mistral" pitchFamily="66" charset="0"/>
            </a:endParaRPr>
          </a:p>
          <a:p>
            <a:pPr algn="ctr"/>
            <a:r>
              <a:rPr lang="it-IT" sz="4400" dirty="0">
                <a:solidFill>
                  <a:srgbClr val="1171FF"/>
                </a:solidFill>
                <a:effectLst>
                  <a:outerShdw blurRad="38100" dist="38100" dir="2700000" algn="tl">
                    <a:srgbClr val="000000">
                      <a:alpha val="43137"/>
                    </a:srgbClr>
                  </a:outerShdw>
                </a:effectLst>
                <a:latin typeface="Mistral" pitchFamily="66" charset="0"/>
              </a:rPr>
              <a:t>PER GRUPPI </a:t>
            </a:r>
            <a:r>
              <a:rPr lang="it-IT" sz="4400" dirty="0" smtClean="0">
                <a:solidFill>
                  <a:srgbClr val="1171FF"/>
                </a:solidFill>
                <a:effectLst>
                  <a:outerShdw blurRad="38100" dist="38100" dir="2700000" algn="tl">
                    <a:srgbClr val="000000">
                      <a:alpha val="43137"/>
                    </a:srgbClr>
                  </a:outerShdw>
                </a:effectLst>
                <a:latin typeface="Mistral" pitchFamily="66" charset="0"/>
              </a:rPr>
              <a:t>ADULTI</a:t>
            </a:r>
            <a:endParaRPr lang="it-IT" sz="4800" dirty="0">
              <a:solidFill>
                <a:srgbClr val="1171FF"/>
              </a:solidFill>
              <a:effectLst>
                <a:outerShdw blurRad="38100" dist="38100" dir="2700000" algn="tl">
                  <a:srgbClr val="000000">
                    <a:alpha val="43137"/>
                  </a:srgbClr>
                </a:outerShdw>
              </a:effectLst>
              <a:latin typeface="Mistral" pitchFamily="66" charset="0"/>
            </a:endParaRPr>
          </a:p>
          <a:p>
            <a:endParaRPr lang="it-IT" sz="4400" dirty="0">
              <a:solidFill>
                <a:srgbClr val="1171FF"/>
              </a:solidFill>
              <a:effectLst>
                <a:outerShdw blurRad="38100" dist="38100" dir="2700000" algn="tl">
                  <a:srgbClr val="000000">
                    <a:alpha val="43137"/>
                  </a:srgbClr>
                </a:outerShdw>
              </a:effectLst>
              <a:latin typeface="Trebuchet MS" pitchFamily="34" charset="0"/>
            </a:endParaRPr>
          </a:p>
          <a:p>
            <a:pPr algn="r"/>
            <a:r>
              <a:rPr lang="it-IT" sz="4400" dirty="0" smtClean="0">
                <a:solidFill>
                  <a:srgbClr val="1171FF"/>
                </a:solidFill>
                <a:effectLst>
                  <a:outerShdw blurRad="38100" dist="38100" dir="2700000" algn="tl">
                    <a:srgbClr val="000000">
                      <a:alpha val="43137"/>
                    </a:srgbClr>
                  </a:outerShdw>
                </a:effectLst>
                <a:latin typeface="Mistral" pitchFamily="66" charset="0"/>
              </a:rPr>
              <a:t>anno</a:t>
            </a:r>
            <a:endParaRPr lang="it-IT" sz="4400" dirty="0">
              <a:solidFill>
                <a:srgbClr val="1171FF"/>
              </a:solidFill>
              <a:effectLst>
                <a:outerShdw blurRad="38100" dist="38100" dir="2700000" algn="tl">
                  <a:srgbClr val="000000">
                    <a:alpha val="43137"/>
                  </a:srgbClr>
                </a:outerShdw>
              </a:effectLst>
              <a:latin typeface="Mistral" pitchFamily="66" charset="0"/>
            </a:endParaRPr>
          </a:p>
          <a:p>
            <a:pPr algn="r"/>
            <a:r>
              <a:rPr lang="it-IT" sz="4400" dirty="0" smtClean="0">
                <a:solidFill>
                  <a:srgbClr val="1171FF"/>
                </a:solidFill>
                <a:effectLst>
                  <a:outerShdw blurRad="38100" dist="38100" dir="2700000" algn="tl">
                    <a:srgbClr val="000000">
                      <a:alpha val="43137"/>
                    </a:srgbClr>
                  </a:outerShdw>
                </a:effectLst>
                <a:latin typeface="Mistral" pitchFamily="66" charset="0"/>
              </a:rPr>
              <a:t>2014/2015</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1" name="Immagine 10" descr="AC_colore.png"/>
          <p:cNvPicPr>
            <a:picLocks noChangeAspect="1"/>
          </p:cNvPicPr>
          <p:nvPr/>
        </p:nvPicPr>
        <p:blipFill>
          <a:blip r:embed="rId2" cstate="print"/>
          <a:stretch>
            <a:fillRect/>
          </a:stretch>
        </p:blipFill>
        <p:spPr>
          <a:xfrm>
            <a:off x="8407524" y="28228"/>
            <a:ext cx="736476" cy="736476"/>
          </a:xfrm>
          <a:prstGeom prst="rect">
            <a:avLst/>
          </a:prstGeom>
        </p:spPr>
      </p:pic>
      <p:sp>
        <p:nvSpPr>
          <p:cNvPr id="9" name="Rettangolo arrotondato 8"/>
          <p:cNvSpPr/>
          <p:nvPr/>
        </p:nvSpPr>
        <p:spPr>
          <a:xfrm>
            <a:off x="5076056" y="144016"/>
            <a:ext cx="3312368" cy="177281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cap="small" dirty="0" smtClean="0">
                <a:solidFill>
                  <a:srgbClr val="1171FF"/>
                </a:solidFill>
                <a:effectLst>
                  <a:outerShdw blurRad="38100" dist="38100" dir="2700000" algn="tl">
                    <a:srgbClr val="000000">
                      <a:alpha val="43137"/>
                    </a:srgbClr>
                  </a:outerShdw>
                </a:effectLst>
                <a:latin typeface="Mistral" pitchFamily="66" charset="0"/>
              </a:rPr>
              <a:t>SETTORE ADULTI</a:t>
            </a:r>
            <a:endParaRPr lang="it-IT" sz="3600" b="1" cap="small" dirty="0">
              <a:solidFill>
                <a:srgbClr val="1171FF"/>
              </a:solidFill>
              <a:effectLst>
                <a:outerShdw blurRad="38100" dist="38100" dir="2700000" algn="tl">
                  <a:srgbClr val="000000">
                    <a:alpha val="43137"/>
                  </a:srgbClr>
                </a:outerShdw>
              </a:effectLst>
              <a:latin typeface="Mistral" pitchFamily="66" charset="0"/>
            </a:endParaRPr>
          </a:p>
        </p:txBody>
      </p:sp>
      <p:pic>
        <p:nvPicPr>
          <p:cNvPr id="7" name="Immagine 6" descr="copertina1_2014.JPG"/>
          <p:cNvPicPr>
            <a:picLocks noChangeAspect="1"/>
          </p:cNvPicPr>
          <p:nvPr/>
        </p:nvPicPr>
        <p:blipFill>
          <a:blip r:embed="rId3" cstate="print"/>
          <a:stretch>
            <a:fillRect/>
          </a:stretch>
        </p:blipFill>
        <p:spPr>
          <a:xfrm>
            <a:off x="-1" y="-6696"/>
            <a:ext cx="4889003" cy="68646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164704"/>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8" name="Rettangolo 7"/>
          <p:cNvSpPr/>
          <p:nvPr/>
        </p:nvSpPr>
        <p:spPr>
          <a:xfrm>
            <a:off x="2555776" y="2060848"/>
            <a:ext cx="6264696" cy="4093428"/>
          </a:xfrm>
          <a:prstGeom prst="rect">
            <a:avLst/>
          </a:prstGeom>
        </p:spPr>
        <p:txBody>
          <a:bodyPr wrap="square">
            <a:spAutoFit/>
          </a:bodyPr>
          <a:lstStyle/>
          <a:p>
            <a:pPr algn="r"/>
            <a:r>
              <a:rPr lang="it-IT" sz="2000" b="1" dirty="0" smtClean="0">
                <a:solidFill>
                  <a:schemeClr val="accent1"/>
                </a:solidFill>
                <a:effectLst>
                  <a:outerShdw blurRad="38100" dist="38100" dir="2700000" algn="tl">
                    <a:srgbClr val="000000">
                      <a:alpha val="43137"/>
                    </a:srgbClr>
                  </a:outerShdw>
                </a:effectLst>
              </a:rPr>
              <a:t>cinque tappe</a:t>
            </a:r>
          </a:p>
          <a:p>
            <a:pPr algn="r"/>
            <a:r>
              <a:rPr lang="it-IT" sz="2000" b="1" dirty="0" smtClean="0">
                <a:solidFill>
                  <a:schemeClr val="accent1"/>
                </a:solidFill>
                <a:effectLst>
                  <a:outerShdw blurRad="38100" dist="38100" dir="2700000" algn="tl">
                    <a:srgbClr val="000000">
                      <a:alpha val="43137"/>
                    </a:srgbClr>
                  </a:outerShdw>
                </a:effectLst>
              </a:rPr>
              <a:t>una struttura comune</a:t>
            </a:r>
          </a:p>
          <a:p>
            <a:pPr algn="r"/>
            <a:r>
              <a:rPr lang="it-IT" dirty="0" smtClean="0"/>
              <a:t>che si intreccia fortemente con i contenuti proposti.</a:t>
            </a:r>
          </a:p>
          <a:p>
            <a:pPr algn="r"/>
            <a:r>
              <a:rPr lang="it-IT" dirty="0" smtClean="0"/>
              <a:t>… l’animatore del gruppo dovrebbe facilitare</a:t>
            </a:r>
          </a:p>
          <a:p>
            <a:pPr algn="r"/>
            <a:r>
              <a:rPr lang="it-IT" dirty="0" smtClean="0"/>
              <a:t>la realizzazione di un percorso formativo che comprenda l’orientamento</a:t>
            </a:r>
          </a:p>
          <a:p>
            <a:pPr algn="r"/>
            <a:r>
              <a:rPr lang="it-IT" dirty="0" smtClean="0"/>
              <a:t>formativo dell’anno associativo, </a:t>
            </a:r>
          </a:p>
          <a:p>
            <a:pPr algn="r"/>
            <a:r>
              <a:rPr lang="it-IT" dirty="0" smtClean="0"/>
              <a:t>le situazioni tratte dall’esperienza personale e comunitaria del proprio territorio, dall’orizzonte sociale locale e/o internazionale, fino a plasmare un itinerario</a:t>
            </a:r>
          </a:p>
          <a:p>
            <a:pPr algn="r"/>
            <a:r>
              <a:rPr lang="it-IT" dirty="0" smtClean="0"/>
              <a:t>sempre più capace di far interagire la Parola e la vita.</a:t>
            </a:r>
          </a:p>
          <a:p>
            <a:pPr algn="r"/>
            <a:r>
              <a:rPr lang="it-IT" dirty="0" smtClean="0"/>
              <a:t>… </a:t>
            </a:r>
            <a:r>
              <a:rPr lang="it-IT" sz="2000" b="1" dirty="0" smtClean="0">
                <a:solidFill>
                  <a:schemeClr val="accent1"/>
                </a:solidFill>
                <a:effectLst>
                  <a:outerShdw blurRad="38100" dist="38100" dir="2700000" algn="tl">
                    <a:srgbClr val="000000">
                      <a:alpha val="43137"/>
                    </a:srgbClr>
                  </a:outerShdw>
                </a:effectLst>
              </a:rPr>
              <a:t>questo itinerario </a:t>
            </a:r>
            <a:r>
              <a:rPr lang="it-IT" dirty="0" smtClean="0"/>
              <a:t>intende essere una pratica di </a:t>
            </a:r>
            <a:r>
              <a:rPr lang="it-IT" sz="2000" b="1" dirty="0" smtClean="0">
                <a:solidFill>
                  <a:schemeClr val="accent1"/>
                </a:solidFill>
                <a:effectLst>
                  <a:outerShdw blurRad="38100" dist="38100" dir="2700000" algn="tl">
                    <a:srgbClr val="000000">
                      <a:alpha val="43137"/>
                    </a:srgbClr>
                  </a:outerShdw>
                </a:effectLst>
              </a:rPr>
              <a:t>«discernimento comunitario»</a:t>
            </a:r>
            <a:r>
              <a:rPr lang="it-IT" dirty="0" smtClean="0"/>
              <a:t>,</a:t>
            </a:r>
          </a:p>
          <a:p>
            <a:pPr algn="r"/>
            <a:r>
              <a:rPr lang="it-IT" dirty="0" smtClean="0"/>
              <a:t> sia riguardo ai contenuti, sia riguardo al metodo.</a:t>
            </a:r>
            <a:endParaRPr lang="it-IT" dirty="0"/>
          </a:p>
        </p:txBody>
      </p:sp>
      <p:sp>
        <p:nvSpPr>
          <p:cNvPr id="9" name="Rettangolo 8"/>
          <p:cNvSpPr/>
          <p:nvPr/>
        </p:nvSpPr>
        <p:spPr>
          <a:xfrm>
            <a:off x="1979712" y="1700808"/>
            <a:ext cx="6804248" cy="461665"/>
          </a:xfrm>
          <a:prstGeom prst="rect">
            <a:avLst/>
          </a:prstGeom>
        </p:spPr>
        <p:txBody>
          <a:bodyPr wrap="square">
            <a:spAutoFit/>
          </a:bodyPr>
          <a:lstStyle/>
          <a:p>
            <a:pPr algn="r"/>
            <a:r>
              <a:rPr lang="it-IT" sz="2400" b="1" dirty="0" smtClean="0">
                <a:ln>
                  <a:solidFill>
                    <a:schemeClr val="tx1"/>
                  </a:solidFill>
                </a:ln>
                <a:solidFill>
                  <a:schemeClr val="accent1"/>
                </a:solidFill>
                <a:effectLst>
                  <a:outerShdw blurRad="38100" dist="38100" dir="2700000" algn="tl">
                    <a:srgbClr val="000000">
                      <a:alpha val="43137"/>
                    </a:srgbClr>
                  </a:outerShdw>
                </a:effectLst>
              </a:rPr>
              <a:t>Contenuti e metodo di discernimento comunitario</a:t>
            </a:r>
          </a:p>
        </p:txBody>
      </p:sp>
      <p:sp>
        <p:nvSpPr>
          <p:cNvPr id="15" name="Rettangolo arrotondato 14"/>
          <p:cNvSpPr/>
          <p:nvPr/>
        </p:nvSpPr>
        <p:spPr>
          <a:xfrm>
            <a:off x="2411760" y="44624"/>
            <a:ext cx="6192688" cy="1656184"/>
          </a:xfrm>
          <a:prstGeom prst="roundRect">
            <a:avLst>
              <a:gd name="adj" fmla="val 35118"/>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LO SCHEMA </a:t>
            </a:r>
          </a:p>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Vita – Parola - Vita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8" name="Rettangolo 7"/>
          <p:cNvSpPr/>
          <p:nvPr/>
        </p:nvSpPr>
        <p:spPr>
          <a:xfrm>
            <a:off x="2699792" y="1700808"/>
            <a:ext cx="6192688" cy="5016758"/>
          </a:xfrm>
          <a:prstGeom prst="rect">
            <a:avLst/>
          </a:prstGeom>
        </p:spPr>
        <p:txBody>
          <a:bodyPr wrap="square">
            <a:spAutoFit/>
          </a:bodyPr>
          <a:lstStyle/>
          <a:p>
            <a:pPr algn="r"/>
            <a:r>
              <a:rPr lang="it-IT" sz="2000" dirty="0" smtClean="0"/>
              <a:t>… fare discernimento comunitario significa </a:t>
            </a:r>
          </a:p>
          <a:p>
            <a:pPr algn="r">
              <a:buFont typeface="Arial" pitchFamily="34" charset="0"/>
              <a:buChar char="•"/>
            </a:pPr>
            <a:r>
              <a:rPr lang="it-IT" sz="2000" dirty="0" smtClean="0"/>
              <a:t> confrontarsi con il  Vangelo, la Chiesa e la sua dottrina;</a:t>
            </a:r>
          </a:p>
          <a:p>
            <a:pPr algn="r">
              <a:buFont typeface="Arial" pitchFamily="34" charset="0"/>
              <a:buChar char="•"/>
            </a:pPr>
            <a:r>
              <a:rPr lang="it-IT" sz="2000" dirty="0" smtClean="0"/>
              <a:t>  con i principi etici e i valori cristianamente ispirati, </a:t>
            </a:r>
          </a:p>
          <a:p>
            <a:pPr algn="r">
              <a:buFont typeface="Arial" pitchFamily="34" charset="0"/>
              <a:buChar char="•"/>
            </a:pPr>
            <a:r>
              <a:rPr lang="it-IT" sz="2000" dirty="0" smtClean="0"/>
              <a:t> con le indicazioni storiche che il magistero offre.</a:t>
            </a:r>
          </a:p>
          <a:p>
            <a:pPr algn="r"/>
            <a:r>
              <a:rPr lang="it-IT" sz="2000" dirty="0" smtClean="0"/>
              <a:t>… il discernimento comunitario indica </a:t>
            </a:r>
          </a:p>
          <a:p>
            <a:pPr algn="r">
              <a:buFont typeface="Arial" pitchFamily="34" charset="0"/>
              <a:buChar char="•"/>
            </a:pPr>
            <a:r>
              <a:rPr lang="it-IT" sz="2000" dirty="0" smtClean="0"/>
              <a:t> una ricerca fatta insieme tra fratelli nella fede;</a:t>
            </a:r>
          </a:p>
          <a:p>
            <a:pPr algn="r">
              <a:buFont typeface="Arial" pitchFamily="34" charset="0"/>
              <a:buChar char="•"/>
            </a:pPr>
            <a:r>
              <a:rPr lang="it-IT" sz="2000" dirty="0" smtClean="0"/>
              <a:t> a misura degli adulti, </a:t>
            </a:r>
          </a:p>
          <a:p>
            <a:pPr algn="r">
              <a:buFont typeface="Arial" pitchFamily="34" charset="0"/>
              <a:buChar char="•"/>
            </a:pPr>
            <a:r>
              <a:rPr lang="it-IT" sz="2000" dirty="0" smtClean="0"/>
              <a:t> rivolta all’essenziale, </a:t>
            </a:r>
          </a:p>
          <a:p>
            <a:pPr algn="r">
              <a:buFont typeface="Arial" pitchFamily="34" charset="0"/>
              <a:buChar char="•"/>
            </a:pPr>
            <a:r>
              <a:rPr lang="it-IT" sz="2000" dirty="0" smtClean="0"/>
              <a:t> nell’esercizio dei valori e delle virtù, </a:t>
            </a:r>
          </a:p>
          <a:p>
            <a:pPr algn="r">
              <a:buFont typeface="Arial" pitchFamily="34" charset="0"/>
              <a:buChar char="•"/>
            </a:pPr>
            <a:r>
              <a:rPr lang="it-IT" sz="2000" dirty="0" smtClean="0"/>
              <a:t> “palestra di laicità”,</a:t>
            </a:r>
          </a:p>
          <a:p>
            <a:pPr algn="r">
              <a:buFont typeface="Arial" pitchFamily="34" charset="0"/>
              <a:buChar char="•"/>
            </a:pPr>
            <a:r>
              <a:rPr lang="it-IT" sz="2000" dirty="0" smtClean="0"/>
              <a:t> che si apre alla vita ecclesiale, familiare, professionale, civile; </a:t>
            </a:r>
          </a:p>
          <a:p>
            <a:pPr algn="r"/>
            <a:r>
              <a:rPr lang="it-IT" sz="2000" dirty="0" smtClean="0"/>
              <a:t>per tutto ciò è necessario che il gruppo viva sempre anche l’esperienza degli «esercizi di laicità» proposti, che diventano la fase operativa- decisionale del discernimento comunitario.</a:t>
            </a:r>
            <a:endParaRPr lang="it-IT" sz="2000" b="1" dirty="0" smtClean="0"/>
          </a:p>
        </p:txBody>
      </p:sp>
      <p:sp>
        <p:nvSpPr>
          <p:cNvPr id="10" name="Rettangolo arrotondato 9"/>
          <p:cNvSpPr/>
          <p:nvPr/>
        </p:nvSpPr>
        <p:spPr>
          <a:xfrm>
            <a:off x="2267744" y="0"/>
            <a:ext cx="6192688" cy="1656184"/>
          </a:xfrm>
          <a:prstGeom prst="roundRect">
            <a:avLst>
              <a:gd name="adj" fmla="val 35118"/>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LO SCHEMA </a:t>
            </a:r>
          </a:p>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Vita – Parola - Vita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Schema </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pic>
        <p:nvPicPr>
          <p:cNvPr id="10" name="Immagine 9" descr="schema.JPG"/>
          <p:cNvPicPr>
            <a:picLocks noChangeAspect="1"/>
          </p:cNvPicPr>
          <p:nvPr/>
        </p:nvPicPr>
        <p:blipFill>
          <a:blip r:embed="rId5" cstate="print"/>
          <a:stretch>
            <a:fillRect/>
          </a:stretch>
        </p:blipFill>
        <p:spPr>
          <a:xfrm>
            <a:off x="2987824" y="776704"/>
            <a:ext cx="5472608" cy="61241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I contenuti e i passi del Testo</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483768" y="1061442"/>
            <a:ext cx="6048672" cy="3354765"/>
          </a:xfrm>
          <a:prstGeom prst="rect">
            <a:avLst/>
          </a:prstGeom>
        </p:spPr>
        <p:txBody>
          <a:bodyPr wrap="square">
            <a:spAutoFit/>
          </a:bodyPr>
          <a:lstStyle/>
          <a:p>
            <a:pPr algn="r"/>
            <a:r>
              <a:rPr lang="it-IT" sz="2000" dirty="0" smtClean="0"/>
              <a:t>L’icona evangelica  di quest’anno è dell’evangelista Marco :</a:t>
            </a:r>
          </a:p>
          <a:p>
            <a:pPr algn="r"/>
            <a:r>
              <a:rPr lang="it-IT" sz="3200" dirty="0" smtClean="0">
                <a:solidFill>
                  <a:srgbClr val="1171FF"/>
                </a:solidFill>
                <a:effectLst>
                  <a:outerShdw blurRad="38100" dist="38100" dir="2700000" algn="tl">
                    <a:srgbClr val="000000">
                      <a:alpha val="43137"/>
                    </a:srgbClr>
                  </a:outerShdw>
                </a:effectLst>
                <a:latin typeface="Mistral" pitchFamily="66" charset="0"/>
              </a:rPr>
              <a:t>"Coraggio, sono io, non abbiate paura!"</a:t>
            </a:r>
          </a:p>
          <a:p>
            <a:pPr algn="r"/>
            <a:r>
              <a:rPr lang="it-IT" sz="2000" dirty="0" smtClean="0"/>
              <a:t>(Mc 6,45-52).</a:t>
            </a:r>
          </a:p>
          <a:p>
            <a:pPr algn="r"/>
            <a:r>
              <a:rPr lang="it-IT" sz="2000" dirty="0" smtClean="0"/>
              <a:t>Ogni tappa del sussidio,</a:t>
            </a:r>
          </a:p>
          <a:p>
            <a:pPr algn="r"/>
            <a:r>
              <a:rPr lang="it-IT" sz="2000" dirty="0" smtClean="0"/>
              <a:t>proposta come modulo in sé completo, </a:t>
            </a:r>
          </a:p>
          <a:p>
            <a:pPr algn="r"/>
            <a:r>
              <a:rPr lang="it-IT" sz="2000" dirty="0" smtClean="0"/>
              <a:t>ruota intorno al tema della spiritualità </a:t>
            </a:r>
          </a:p>
          <a:p>
            <a:pPr algn="r"/>
            <a:r>
              <a:rPr lang="it-IT" sz="2000" dirty="0" smtClean="0"/>
              <a:t> nel quotidiano e della vita interiore, </a:t>
            </a:r>
          </a:p>
          <a:p>
            <a:pPr algn="r"/>
            <a:r>
              <a:rPr lang="it-IT" sz="2000" dirty="0" smtClean="0"/>
              <a:t>centro di unificazione della vita così complessa e frammentata dell’adulto di oggi.</a:t>
            </a:r>
            <a:endParaRPr lang="it-IT" sz="2000" dirty="0"/>
          </a:p>
        </p:txBody>
      </p:sp>
      <p:sp>
        <p:nvSpPr>
          <p:cNvPr id="8" name="Rettangolo 7"/>
          <p:cNvSpPr/>
          <p:nvPr/>
        </p:nvSpPr>
        <p:spPr>
          <a:xfrm>
            <a:off x="3275856" y="4554994"/>
            <a:ext cx="5184576" cy="1754326"/>
          </a:xfrm>
          <a:prstGeom prst="rect">
            <a:avLst/>
          </a:prstGeom>
          <a:gradFill>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gradFill>
        </p:spPr>
        <p:txBody>
          <a:bodyPr wrap="square">
            <a:spAutoFit/>
          </a:bodyPr>
          <a:lstStyle/>
          <a:p>
            <a:pPr algn="ctr"/>
            <a:r>
              <a:rPr lang="it-IT" b="1" dirty="0" smtClean="0"/>
              <a:t>Per l’approfondimento al Vangelo si</a:t>
            </a:r>
          </a:p>
          <a:p>
            <a:pPr algn="ctr"/>
            <a:r>
              <a:rPr lang="it-IT" b="1" dirty="0" smtClean="0"/>
              <a:t>fa riferimento al testo personale </a:t>
            </a:r>
            <a:r>
              <a:rPr lang="it-IT" b="1" i="1" dirty="0" smtClean="0"/>
              <a:t>Coraggio, sono io!</a:t>
            </a:r>
            <a:r>
              <a:rPr lang="it-IT" b="1" dirty="0" smtClean="0"/>
              <a:t> , dove è riportata una lectio divina riferita all’icona evangelica scelta (Mc 6,45-52). Inoltre un commento allo stesso brano del Vangelo di Marco è presente nel dvd allegato a questo sussidio.</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I contenuti e i passi del Testo</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3203848" y="1556792"/>
            <a:ext cx="5328168" cy="3170099"/>
          </a:xfrm>
          <a:prstGeom prst="rect">
            <a:avLst/>
          </a:prstGeom>
        </p:spPr>
        <p:txBody>
          <a:bodyPr wrap="square">
            <a:spAutoFit/>
          </a:bodyPr>
          <a:lstStyle/>
          <a:p>
            <a:pPr algn="r"/>
            <a:endParaRPr lang="it-IT" sz="2000" dirty="0" smtClean="0"/>
          </a:p>
          <a:p>
            <a:pPr algn="r"/>
            <a:r>
              <a:rPr lang="it-IT" sz="2000" dirty="0" smtClean="0"/>
              <a:t>Il primo passo proposto è quello che evidenzia</a:t>
            </a:r>
          </a:p>
          <a:p>
            <a:pPr algn="r"/>
            <a:r>
              <a:rPr lang="it-IT" sz="2000" dirty="0" smtClean="0"/>
              <a:t> la ricerca di Dio, </a:t>
            </a:r>
          </a:p>
          <a:p>
            <a:pPr algn="r"/>
            <a:r>
              <a:rPr lang="it-IT" sz="2000" dirty="0" smtClean="0"/>
              <a:t>intesa</a:t>
            </a:r>
          </a:p>
          <a:p>
            <a:pPr algn="r"/>
            <a:r>
              <a:rPr lang="it-IT" sz="2000" dirty="0" smtClean="0"/>
              <a:t>come il suo venire a cercare l’uomo </a:t>
            </a:r>
          </a:p>
          <a:p>
            <a:pPr algn="r"/>
            <a:r>
              <a:rPr lang="it-IT" sz="2000" dirty="0" smtClean="0"/>
              <a:t>e come il ricercare dell’uomo che porta a Dio.</a:t>
            </a:r>
          </a:p>
          <a:p>
            <a:pPr algn="r"/>
            <a:r>
              <a:rPr lang="it-IT" sz="2000" dirty="0" smtClean="0"/>
              <a:t> L’atteggiamento della ricerca </a:t>
            </a:r>
          </a:p>
          <a:p>
            <a:pPr algn="r"/>
            <a:r>
              <a:rPr lang="it-IT" sz="2000" dirty="0" smtClean="0"/>
              <a:t>viene focalizzato come dimensione </a:t>
            </a:r>
          </a:p>
          <a:p>
            <a:pPr algn="r"/>
            <a:r>
              <a:rPr lang="it-IT" sz="2000" dirty="0" smtClean="0"/>
              <a:t>che accompagna in modo non scontato  </a:t>
            </a:r>
          </a:p>
          <a:p>
            <a:pPr algn="r"/>
            <a:r>
              <a:rPr lang="it-IT" sz="2000" dirty="0" smtClean="0"/>
              <a:t>la vita adulta.</a:t>
            </a:r>
            <a:endParaRPr lang="it-IT" sz="4800" dirty="0" smtClean="0">
              <a:solidFill>
                <a:srgbClr val="1171FF"/>
              </a:solidFill>
              <a:effectLst>
                <a:outerShdw blurRad="38100" dist="38100" dir="2700000" algn="tl">
                  <a:srgbClr val="000000">
                    <a:alpha val="43137"/>
                  </a:srgbClr>
                </a:outerShdw>
              </a:effectLst>
              <a:latin typeface="Mistral" pitchFamily="66" charset="0"/>
            </a:endParaRPr>
          </a:p>
        </p:txBody>
      </p:sp>
      <p:sp>
        <p:nvSpPr>
          <p:cNvPr id="8" name="Rettangolo 7"/>
          <p:cNvSpPr/>
          <p:nvPr/>
        </p:nvSpPr>
        <p:spPr>
          <a:xfrm>
            <a:off x="3275856" y="836712"/>
            <a:ext cx="5040560" cy="1015663"/>
          </a:xfrm>
          <a:prstGeom prst="rect">
            <a:avLst/>
          </a:prstGeom>
        </p:spPr>
        <p:txBody>
          <a:bodyPr wrap="square">
            <a:spAutoFit/>
          </a:bodyPr>
          <a:lstStyle/>
          <a:p>
            <a:pPr algn="r"/>
            <a:r>
              <a:rPr lang="it-IT" sz="2400" dirty="0" smtClean="0"/>
              <a:t>		1ª tappa  </a:t>
            </a:r>
          </a:p>
          <a:p>
            <a:pPr algn="r"/>
            <a:r>
              <a:rPr lang="it-IT" sz="3600" dirty="0" smtClean="0">
                <a:solidFill>
                  <a:srgbClr val="1171FF"/>
                </a:solidFill>
                <a:effectLst>
                  <a:outerShdw blurRad="38100" dist="38100" dir="2700000" algn="tl">
                    <a:srgbClr val="000000">
                      <a:alpha val="43137"/>
                    </a:srgbClr>
                  </a:outerShdw>
                </a:effectLst>
                <a:latin typeface="Mistral" pitchFamily="66" charset="0"/>
              </a:rPr>
              <a:t>IN RICERCA</a:t>
            </a:r>
          </a:p>
        </p:txBody>
      </p:sp>
      <p:sp>
        <p:nvSpPr>
          <p:cNvPr id="9" name="Rettangolo 8"/>
          <p:cNvSpPr/>
          <p:nvPr/>
        </p:nvSpPr>
        <p:spPr>
          <a:xfrm>
            <a:off x="3995936" y="5301208"/>
            <a:ext cx="4572000" cy="46166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r>
              <a:rPr lang="it-IT" sz="2400" b="1" dirty="0" smtClean="0"/>
              <a:t>Mc 1,1.9-11  -  Mc 1,16-20</a:t>
            </a:r>
            <a:endParaRPr lang="it-IT"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CasellaDiTesto 5"/>
          <p:cNvSpPr txBox="1"/>
          <p:nvPr/>
        </p:nvSpPr>
        <p:spPr>
          <a:xfrm>
            <a:off x="2915816" y="260648"/>
            <a:ext cx="4536504" cy="584775"/>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solidFill>
                  <a:schemeClr val="tx2">
                    <a:lumMod val="60000"/>
                    <a:lumOff val="40000"/>
                  </a:schemeClr>
                </a:solidFill>
                <a:effectLst>
                  <a:outerShdw blurRad="38100" dist="38100" dir="2700000" algn="tl">
                    <a:srgbClr val="000000">
                      <a:alpha val="43137"/>
                    </a:srgbClr>
                  </a:outerShdw>
                </a:effectLst>
                <a:latin typeface="Mistral" pitchFamily="66" charset="0"/>
              </a:rPr>
              <a:t>IN RICERCA</a:t>
            </a:r>
            <a:endParaRPr lang="it-IT" sz="3200" b="1" dirty="0">
              <a:solidFill>
                <a:schemeClr val="tx2">
                  <a:lumMod val="60000"/>
                  <a:lumOff val="40000"/>
                </a:schemeClr>
              </a:solidFill>
              <a:effectLst>
                <a:outerShdw blurRad="38100" dist="38100" dir="2700000" algn="tl">
                  <a:srgbClr val="000000">
                    <a:alpha val="43137"/>
                  </a:srgbClr>
                </a:outerShdw>
              </a:effectLst>
              <a:latin typeface="Mistral" pitchFamily="66" charset="0"/>
            </a:endParaRPr>
          </a:p>
        </p:txBody>
      </p:sp>
      <p:graphicFrame>
        <p:nvGraphicFramePr>
          <p:cNvPr id="8" name="Tabella 7"/>
          <p:cNvGraphicFramePr>
            <a:graphicFrameLocks noGrp="1"/>
          </p:cNvGraphicFramePr>
          <p:nvPr/>
        </p:nvGraphicFramePr>
        <p:xfrm>
          <a:off x="3059832" y="1124744"/>
          <a:ext cx="5904656" cy="5342907"/>
        </p:xfrm>
        <a:graphic>
          <a:graphicData uri="http://schemas.openxmlformats.org/drawingml/2006/table">
            <a:tbl>
              <a:tblPr/>
              <a:tblGrid>
                <a:gridCol w="2520280"/>
                <a:gridCol w="3384376"/>
              </a:tblGrid>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Interroghiamoci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Adulti senza rughe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Alla ricerca!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In solitaria o in compagnia?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r>
              <a:tr h="868473">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 ascolto della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1,1.9-11</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1,16-20</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Provocati dalla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C’è un inizio nella vita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dell’adulto</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La bellezza dell’“imperfezione”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Siamo tutti “pendolari”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r>
              <a:tr h="578982">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Per approfondire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c>
                  <a:txBody>
                    <a:bodyPr/>
                    <a:lstStyle/>
                    <a:p>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Evangelii</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gaudium</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2</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La verità vi farà liberi, 21</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Esercizi di laicità</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La vita interiore: pensosità</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La ricerca del tesoro</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Muovere passi insieme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r>
              <a:tr h="421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latin typeface="Times New Roman"/>
                          <a:ea typeface="Times New Roman"/>
                          <a:cs typeface="Times New Roman"/>
                        </a:rPr>
                        <a:t>Testimoni </a:t>
                      </a:r>
                      <a:endParaRPr lang="it-IT" sz="18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c>
                  <a:txBody>
                    <a:bodyPr/>
                    <a:lstStyle/>
                    <a:p>
                      <a:pPr algn="l">
                        <a:spcAft>
                          <a:spcPts val="0"/>
                        </a:spcAft>
                      </a:pP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D.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Bonhoeffer</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I contenuti e i passi del Testo</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4727636" y="1412776"/>
            <a:ext cx="4159537" cy="3724096"/>
          </a:xfrm>
          <a:prstGeom prst="rect">
            <a:avLst/>
          </a:prstGeom>
        </p:spPr>
        <p:txBody>
          <a:bodyPr wrap="none">
            <a:spAutoFit/>
          </a:bodyPr>
          <a:lstStyle/>
          <a:p>
            <a:pPr algn="r"/>
            <a:r>
              <a:rPr lang="it-IT" dirty="0" smtClean="0"/>
              <a:t>2ª tappa</a:t>
            </a:r>
          </a:p>
          <a:p>
            <a:pPr algn="r"/>
            <a:r>
              <a:rPr lang="it-IT" sz="4400" dirty="0" smtClean="0">
                <a:solidFill>
                  <a:srgbClr val="C00000"/>
                </a:solidFill>
                <a:effectLst>
                  <a:outerShdw blurRad="38100" dist="38100" dir="2700000" algn="tl">
                    <a:srgbClr val="000000">
                      <a:alpha val="43137"/>
                    </a:srgbClr>
                  </a:outerShdw>
                </a:effectLst>
                <a:latin typeface="Mistral" pitchFamily="66" charset="0"/>
              </a:rPr>
              <a:t>CON SPERANZA</a:t>
            </a:r>
          </a:p>
          <a:p>
            <a:pPr algn="r"/>
            <a:endParaRPr lang="it-IT" sz="2000" dirty="0" smtClean="0"/>
          </a:p>
          <a:p>
            <a:pPr algn="r"/>
            <a:r>
              <a:rPr lang="it-IT" sz="2000" dirty="0" smtClean="0"/>
              <a:t>Il secondo passo, </a:t>
            </a:r>
          </a:p>
          <a:p>
            <a:pPr algn="r"/>
            <a:r>
              <a:rPr lang="it-IT" sz="2000" dirty="0" smtClean="0"/>
              <a:t>prendendo spunto dal tema dell’anno,</a:t>
            </a:r>
          </a:p>
          <a:p>
            <a:pPr algn="r"/>
            <a:r>
              <a:rPr lang="it-IT" sz="2000" dirty="0" smtClean="0"/>
              <a:t> evidenzia il passaggio </a:t>
            </a:r>
          </a:p>
          <a:p>
            <a:pPr algn="r"/>
            <a:r>
              <a:rPr lang="it-IT" sz="2000" dirty="0" smtClean="0"/>
              <a:t>dalla paura al coraggio, </a:t>
            </a:r>
          </a:p>
          <a:p>
            <a:pPr algn="r"/>
            <a:r>
              <a:rPr lang="it-IT" sz="2000" dirty="0" smtClean="0"/>
              <a:t>dalla tristezza alla speranza.</a:t>
            </a:r>
          </a:p>
          <a:p>
            <a:pPr algn="r"/>
            <a:endParaRPr lang="it-IT" dirty="0" smtClean="0"/>
          </a:p>
          <a:p>
            <a:pPr algn="r"/>
            <a:endParaRPr lang="it-IT" dirty="0" smtClean="0"/>
          </a:p>
          <a:p>
            <a:pPr algn="r"/>
            <a:endParaRPr lang="it-IT" dirty="0"/>
          </a:p>
        </p:txBody>
      </p:sp>
      <p:sp>
        <p:nvSpPr>
          <p:cNvPr id="8" name="Rettangolo 7"/>
          <p:cNvSpPr/>
          <p:nvPr/>
        </p:nvSpPr>
        <p:spPr>
          <a:xfrm>
            <a:off x="3851920" y="5373216"/>
            <a:ext cx="4572000" cy="46166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r>
              <a:rPr lang="it-IT" sz="2400" b="1" dirty="0" smtClean="0">
                <a:solidFill>
                  <a:schemeClr val="lt1"/>
                </a:solidFill>
              </a:rPr>
              <a:t>Mc 6,45-52  - Mc 7,21-23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CasellaDiTesto 5"/>
          <p:cNvSpPr txBox="1"/>
          <p:nvPr/>
        </p:nvSpPr>
        <p:spPr>
          <a:xfrm>
            <a:off x="2915816" y="260648"/>
            <a:ext cx="4536504" cy="58477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solidFill>
                  <a:srgbClr val="C00000"/>
                </a:solidFill>
                <a:effectLst>
                  <a:outerShdw blurRad="38100" dist="38100" dir="2700000" algn="tl">
                    <a:srgbClr val="000000">
                      <a:alpha val="43137"/>
                    </a:srgbClr>
                  </a:outerShdw>
                </a:effectLst>
                <a:latin typeface="Mistral" pitchFamily="66" charset="0"/>
              </a:rPr>
              <a:t>CON SPERANZA</a:t>
            </a:r>
            <a:endParaRPr lang="it-IT" sz="3200" b="1" dirty="0">
              <a:solidFill>
                <a:srgbClr val="C00000"/>
              </a:solidFill>
              <a:effectLst>
                <a:outerShdw blurRad="38100" dist="38100" dir="2700000" algn="tl">
                  <a:srgbClr val="000000">
                    <a:alpha val="43137"/>
                  </a:srgbClr>
                </a:outerShdw>
              </a:effectLst>
              <a:latin typeface="Mistral" pitchFamily="66" charset="0"/>
            </a:endParaRPr>
          </a:p>
        </p:txBody>
      </p:sp>
      <p:graphicFrame>
        <p:nvGraphicFramePr>
          <p:cNvPr id="8" name="Tabella 7"/>
          <p:cNvGraphicFramePr>
            <a:graphicFrameLocks noGrp="1"/>
          </p:cNvGraphicFramePr>
          <p:nvPr/>
        </p:nvGraphicFramePr>
        <p:xfrm>
          <a:off x="2915816" y="1124744"/>
          <a:ext cx="5904656" cy="5332693"/>
        </p:xfrm>
        <a:graphic>
          <a:graphicData uri="http://schemas.openxmlformats.org/drawingml/2006/table">
            <a:tbl>
              <a:tblPr/>
              <a:tblGrid>
                <a:gridCol w="2520280"/>
                <a:gridCol w="3384376"/>
              </a:tblGrid>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Interroghiamoci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Riconoscere le nostre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emozioni e gli eventi</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che le hanno provocate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Dare nome alle paure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Essere “di dura cervice”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r>
              <a:tr h="644624">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 ascolto della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6,45-52</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7,21-23</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Provocati dalla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Traversata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È il Signore!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Durezza di cuore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r>
              <a:tr h="578982">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Per approfondire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c>
                  <a:txBody>
                    <a:bodyPr/>
                    <a:lstStyle/>
                    <a:p>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Evangelii</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gaudium</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86</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La verità vi farà liberi, 24</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Esercizi di laicità</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La vita interiore: preghiera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Con un cuore di carne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Raccontiamo la nostra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speranza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r>
              <a:tr h="421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latin typeface="Times New Roman"/>
                          <a:ea typeface="Times New Roman"/>
                          <a:cs typeface="Times New Roman"/>
                        </a:rPr>
                        <a:t>Testimoni </a:t>
                      </a:r>
                      <a:endParaRPr lang="it-IT" sz="18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c>
                  <a:txBody>
                    <a:bodyPr/>
                    <a:lstStyle/>
                    <a:p>
                      <a:pPr algn="l">
                        <a:spcAft>
                          <a:spcPts val="0"/>
                        </a:spcAft>
                      </a:pP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G. Dossetti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C00000"/>
                        </a:gs>
                        <a:gs pos="50000">
                          <a:srgbClr val="CC0000">
                            <a:tint val="44500"/>
                            <a:satMod val="160000"/>
                          </a:srgbClr>
                        </a:gs>
                        <a:gs pos="100000">
                          <a:srgbClr val="CC0000">
                            <a:tint val="23500"/>
                            <a:satMod val="160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I contenuti e i passi del Testo</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3555457" y="1412776"/>
            <a:ext cx="5331716" cy="4370427"/>
          </a:xfrm>
          <a:prstGeom prst="rect">
            <a:avLst/>
          </a:prstGeom>
        </p:spPr>
        <p:txBody>
          <a:bodyPr wrap="none">
            <a:spAutoFit/>
          </a:bodyPr>
          <a:lstStyle/>
          <a:p>
            <a:pPr algn="r"/>
            <a:r>
              <a:rPr lang="it-IT" dirty="0" smtClean="0"/>
              <a:t>3ª tappa</a:t>
            </a:r>
          </a:p>
          <a:p>
            <a:pPr algn="r"/>
            <a:r>
              <a:rPr lang="it-IT" sz="4400" dirty="0" smtClean="0">
                <a:solidFill>
                  <a:srgbClr val="92D050"/>
                </a:solidFill>
                <a:effectLst>
                  <a:outerShdw blurRad="38100" dist="38100" dir="2700000" algn="tl">
                    <a:srgbClr val="000000">
                      <a:alpha val="43137"/>
                    </a:srgbClr>
                  </a:outerShdw>
                </a:effectLst>
                <a:latin typeface="Mistral" pitchFamily="66" charset="0"/>
              </a:rPr>
              <a:t>AFFIDABILI</a:t>
            </a:r>
          </a:p>
          <a:p>
            <a:pPr algn="r"/>
            <a:r>
              <a:rPr lang="it-IT" sz="2000" dirty="0" smtClean="0"/>
              <a:t>Il terzo passaggio </a:t>
            </a:r>
          </a:p>
          <a:p>
            <a:pPr algn="r"/>
            <a:r>
              <a:rPr lang="it-IT" sz="2000" dirty="0" smtClean="0"/>
              <a:t>trae linfa dal capitolo quattro di Marco </a:t>
            </a:r>
          </a:p>
          <a:p>
            <a:pPr algn="r"/>
            <a:r>
              <a:rPr lang="it-IT" sz="2000" dirty="0" smtClean="0"/>
              <a:t>Che esprime la risposta </a:t>
            </a:r>
          </a:p>
          <a:p>
            <a:pPr algn="r"/>
            <a:r>
              <a:rPr lang="it-IT" sz="2000" dirty="0" smtClean="0"/>
              <a:t>alla crisi del catecumeno e dei primi cristiani.</a:t>
            </a:r>
          </a:p>
          <a:p>
            <a:pPr algn="r"/>
            <a:r>
              <a:rPr lang="it-IT" sz="2000" dirty="0" smtClean="0"/>
              <a:t>Si tratta di una crisi </a:t>
            </a:r>
          </a:p>
          <a:p>
            <a:pPr algn="r"/>
            <a:r>
              <a:rPr lang="it-IT" sz="2000" dirty="0" smtClean="0"/>
              <a:t>che anche l’età adulta conosce nella sua fatica,</a:t>
            </a:r>
          </a:p>
          <a:p>
            <a:pPr algn="r"/>
            <a:r>
              <a:rPr lang="it-IT" sz="2000" dirty="0" smtClean="0"/>
              <a:t>nella sua possibile drammaticità</a:t>
            </a:r>
          </a:p>
          <a:p>
            <a:pPr algn="r"/>
            <a:r>
              <a:rPr lang="it-IT" sz="2000" dirty="0" smtClean="0"/>
              <a:t> e nella possibilità di far giungere a una maggiore </a:t>
            </a:r>
          </a:p>
          <a:p>
            <a:pPr algn="r"/>
            <a:r>
              <a:rPr lang="it-IT" sz="2000" dirty="0" smtClean="0"/>
              <a:t>responsabilità e affidabilità.</a:t>
            </a:r>
            <a:endParaRPr lang="it-IT" dirty="0" smtClean="0"/>
          </a:p>
          <a:p>
            <a:pPr algn="r"/>
            <a:endParaRPr lang="it-IT" dirty="0" smtClean="0"/>
          </a:p>
          <a:p>
            <a:pPr algn="r"/>
            <a:endParaRPr lang="it-IT" dirty="0"/>
          </a:p>
        </p:txBody>
      </p:sp>
      <p:sp>
        <p:nvSpPr>
          <p:cNvPr id="8" name="Rettangolo 7"/>
          <p:cNvSpPr/>
          <p:nvPr/>
        </p:nvSpPr>
        <p:spPr>
          <a:xfrm>
            <a:off x="3923928" y="5589240"/>
            <a:ext cx="4572000" cy="461665"/>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r>
              <a:rPr lang="it-IT" sz="2400" b="1" dirty="0" smtClean="0"/>
              <a:t>Mc 4,3-20 - Mc 4,26-34</a:t>
            </a:r>
            <a:endParaRPr lang="it-IT"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CasellaDiTesto 5"/>
          <p:cNvSpPr txBox="1"/>
          <p:nvPr/>
        </p:nvSpPr>
        <p:spPr>
          <a:xfrm>
            <a:off x="2915816" y="260648"/>
            <a:ext cx="4536504"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rgbClr val="92D050"/>
                </a:solidFill>
                <a:effectLst>
                  <a:outerShdw blurRad="38100" dist="38100" dir="2700000" algn="tl">
                    <a:srgbClr val="000000">
                      <a:alpha val="43137"/>
                    </a:srgbClr>
                  </a:outerShdw>
                </a:effectLst>
                <a:latin typeface="Mistral" pitchFamily="66" charset="0"/>
              </a:rPr>
              <a:t>AFFIDABILI</a:t>
            </a:r>
            <a:endParaRPr lang="it-IT" sz="3200" b="1" dirty="0">
              <a:solidFill>
                <a:srgbClr val="92D050"/>
              </a:solidFill>
              <a:effectLst>
                <a:outerShdw blurRad="38100" dist="38100" dir="2700000" algn="tl">
                  <a:srgbClr val="000000">
                    <a:alpha val="43137"/>
                  </a:srgbClr>
                </a:outerShdw>
              </a:effectLst>
              <a:latin typeface="Mistral" pitchFamily="66" charset="0"/>
            </a:endParaRPr>
          </a:p>
        </p:txBody>
      </p:sp>
      <p:graphicFrame>
        <p:nvGraphicFramePr>
          <p:cNvPr id="8" name="Tabella 7"/>
          <p:cNvGraphicFramePr>
            <a:graphicFrameLocks noGrp="1"/>
          </p:cNvGraphicFramePr>
          <p:nvPr/>
        </p:nvGraphicFramePr>
        <p:xfrm>
          <a:off x="2915816" y="1124744"/>
          <a:ext cx="5904656" cy="5119058"/>
        </p:xfrm>
        <a:graphic>
          <a:graphicData uri="http://schemas.openxmlformats.org/drawingml/2006/table">
            <a:tbl>
              <a:tblPr/>
              <a:tblGrid>
                <a:gridCol w="2520280"/>
                <a:gridCol w="3384376"/>
              </a:tblGrid>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Interroghiamoci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Verso dove?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Lasciarsi mettere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alla prova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Decidersi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r>
              <a:tr h="644624">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 ascolto della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4,3-20</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4,26-34</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Provocati dalla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Una crisi prevedibile?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Responsabili dell’abbondanza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della semina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Affidabili in virtù della grazia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r>
              <a:tr h="578982">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Per approfondire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Evangelii</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gaudium</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81</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La verità vi farà liberi, 23</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Esercizi di laicità</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La vita interiore: ascolto</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Attraverso la crisi,</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sorretti dalla Grazia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Responsabili/affidabili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r>
              <a:tr h="421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latin typeface="Times New Roman"/>
                          <a:ea typeface="Times New Roman"/>
                          <a:cs typeface="Times New Roman"/>
                        </a:rPr>
                        <a:t>Testimoni </a:t>
                      </a:r>
                      <a:endParaRPr lang="it-IT" sz="18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c>
                  <a:txBody>
                    <a:bodyPr/>
                    <a:lstStyle/>
                    <a:p>
                      <a:pPr algn="l">
                        <a:spcAft>
                          <a:spcPts val="0"/>
                        </a:spcAft>
                      </a:pP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C. Carretto</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PRESENTAZIONE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17" name="CasellaDiTesto 16"/>
          <p:cNvSpPr txBox="1"/>
          <p:nvPr/>
        </p:nvSpPr>
        <p:spPr>
          <a:xfrm>
            <a:off x="2771800" y="620688"/>
            <a:ext cx="6372200" cy="7140416"/>
          </a:xfrm>
          <a:prstGeom prst="rect">
            <a:avLst/>
          </a:prstGeom>
          <a:noFill/>
        </p:spPr>
        <p:txBody>
          <a:bodyPr wrap="square" rtlCol="0">
            <a:spAutoFit/>
          </a:bodyPr>
          <a:lstStyle/>
          <a:p>
            <a:pPr algn="just"/>
            <a:r>
              <a:rPr lang="it-IT" dirty="0" smtClean="0"/>
              <a:t>L’anno associativo che ci apprestiamo a vivere segue l’intenso percorso assembleare … un punto specifico del Documento assembleare indica l’esigenza di curare la vita interiore. </a:t>
            </a:r>
          </a:p>
          <a:p>
            <a:pPr algn="just"/>
            <a:r>
              <a:rPr lang="it-IT" dirty="0" smtClean="0"/>
              <a:t>In questa prospettiva, il testo rappresenta uno strumento prezioso per il cammino dei gruppi adulti. In particolare si concentra sulla dimensione vocazionale della vita della persona, come sequela alla chiamata di Cristo. </a:t>
            </a:r>
          </a:p>
          <a:p>
            <a:pPr algn="just"/>
            <a:r>
              <a:rPr lang="it-IT" dirty="0" smtClean="0"/>
              <a:t>Troppo spesso il ritmo della vita quotidiana conduce fuori di sé, senza concedere sufficienti pause per rientrare in se stessi. In questo anno, l’itinerario  tracciato intende offrire spazi e occasioni per ascoltare il proprio  cuore, aprirsi alla Parola in un dialogo interiore, lasciare che lo Spirito agisca perché sia formato Cristo in noi, fino a vivere con più consapevolezza la nostra vocazione.</a:t>
            </a:r>
          </a:p>
          <a:p>
            <a:pPr algn="just"/>
            <a:r>
              <a:rPr lang="it-IT" dirty="0" smtClean="0"/>
              <a:t>La sequela di Cristo è un aspetto centrale nell’economia  del Vangelo di Marco che, come l’intera proposta formativa dell’Azione cattolica italiana, costituisce, in conformità all’anno liturgico, il riferimento di fondo.</a:t>
            </a:r>
          </a:p>
          <a:p>
            <a:pPr algn="just"/>
            <a:r>
              <a:rPr lang="it-IT" dirty="0" smtClean="0"/>
              <a:t>Il testo invita a rileggere il Vangelo di Marco (Mc 6,45-52) a partire  dell’affermazione con la quale Gesù ridà speranza ai suoi discepoli smarriti</a:t>
            </a:r>
          </a:p>
          <a:p>
            <a:pPr algn="ctr"/>
            <a:r>
              <a:rPr lang="it-IT" sz="4400" dirty="0" smtClean="0">
                <a:ln>
                  <a:solidFill>
                    <a:schemeClr val="tx1"/>
                  </a:solidFill>
                </a:ln>
                <a:solidFill>
                  <a:srgbClr val="1171FF"/>
                </a:solidFill>
                <a:effectLst>
                  <a:outerShdw blurRad="38100" dist="38100" dir="2700000" algn="tl">
                    <a:srgbClr val="000000">
                      <a:alpha val="43137"/>
                    </a:srgbClr>
                  </a:outerShdw>
                </a:effectLst>
                <a:latin typeface="Mistral" pitchFamily="66" charset="0"/>
              </a:rPr>
              <a:t>«Coraggio sono io»</a:t>
            </a:r>
          </a:p>
          <a:p>
            <a:pPr algn="ctr"/>
            <a:endParaRPr lang="it-IT" dirty="0" smtClean="0">
              <a:solidFill>
                <a:schemeClr val="accent6">
                  <a:lumMod val="75000"/>
                </a:schemeClr>
              </a:solidFill>
            </a:endParaRPr>
          </a:p>
          <a:p>
            <a:pPr algn="ctr"/>
            <a:endParaRPr lang="it-IT" dirty="0" smtClean="0">
              <a:solidFill>
                <a:schemeClr val="accent6">
                  <a:lumMod val="75000"/>
                </a:schemeClr>
              </a:solidFill>
            </a:endParaRPr>
          </a:p>
          <a:p>
            <a:pPr algn="ctr"/>
            <a:endParaRPr lang="it-IT" dirty="0">
              <a:solidFill>
                <a:schemeClr val="accent6">
                  <a:lumMod val="75000"/>
                </a:schemeClr>
              </a:solidFill>
            </a:endParaRPr>
          </a:p>
        </p:txBody>
      </p:sp>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I contenuti e i passi del Testo</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3597840" y="1412776"/>
            <a:ext cx="5289333" cy="4308872"/>
          </a:xfrm>
          <a:prstGeom prst="rect">
            <a:avLst/>
          </a:prstGeom>
        </p:spPr>
        <p:txBody>
          <a:bodyPr wrap="none">
            <a:spAutoFit/>
          </a:bodyPr>
          <a:lstStyle/>
          <a:p>
            <a:pPr algn="r"/>
            <a:r>
              <a:rPr lang="it-IT" dirty="0" smtClean="0"/>
              <a:t>4ª tappa</a:t>
            </a:r>
          </a:p>
          <a:p>
            <a:pPr algn="r"/>
            <a:r>
              <a:rPr lang="it-IT" sz="4400" dirty="0" smtClean="0">
                <a:solidFill>
                  <a:schemeClr val="accent4">
                    <a:lumMod val="60000"/>
                    <a:lumOff val="40000"/>
                  </a:schemeClr>
                </a:solidFill>
                <a:effectLst>
                  <a:outerShdw blurRad="38100" dist="38100" dir="2700000" algn="tl">
                    <a:srgbClr val="000000">
                      <a:alpha val="43137"/>
                    </a:srgbClr>
                  </a:outerShdw>
                </a:effectLst>
                <a:latin typeface="Mistral" pitchFamily="66" charset="0"/>
              </a:rPr>
              <a:t>CONTEMPL-ATTIVI</a:t>
            </a:r>
          </a:p>
          <a:p>
            <a:pPr algn="r"/>
            <a:r>
              <a:rPr lang="it-IT" sz="2400" dirty="0" smtClean="0"/>
              <a:t>Il quarto passaggio</a:t>
            </a:r>
          </a:p>
          <a:p>
            <a:pPr algn="r"/>
            <a:r>
              <a:rPr lang="it-IT" sz="2400" dirty="0" smtClean="0"/>
              <a:t> lascia spazio allo stupore </a:t>
            </a:r>
          </a:p>
          <a:p>
            <a:pPr algn="r"/>
            <a:r>
              <a:rPr lang="it-IT" sz="2400" dirty="0" smtClean="0"/>
              <a:t>di fronte alla trasfigurazione</a:t>
            </a:r>
          </a:p>
          <a:p>
            <a:pPr algn="r"/>
            <a:r>
              <a:rPr lang="it-IT" sz="2400" dirty="0" smtClean="0"/>
              <a:t>che suscita un di più di ricerca interiore, </a:t>
            </a:r>
          </a:p>
          <a:p>
            <a:pPr algn="r"/>
            <a:r>
              <a:rPr lang="it-IT" sz="2400" dirty="0" smtClean="0"/>
              <a:t>profonda, contemplativa...,</a:t>
            </a:r>
          </a:p>
          <a:p>
            <a:pPr algn="r"/>
            <a:r>
              <a:rPr lang="it-IT" sz="2400" dirty="0" smtClean="0"/>
              <a:t>non per fuggire dalla storia, </a:t>
            </a:r>
          </a:p>
          <a:p>
            <a:pPr algn="r"/>
            <a:r>
              <a:rPr lang="it-IT" sz="2400" dirty="0" smtClean="0"/>
              <a:t>ma per viverla da uomini e donne nuove </a:t>
            </a:r>
          </a:p>
          <a:p>
            <a:pPr algn="r"/>
            <a:r>
              <a:rPr lang="it-IT" sz="2400" dirty="0" smtClean="0"/>
              <a:t>capaci di servire in santità e giustizia.</a:t>
            </a:r>
            <a:endParaRPr lang="it-IT" sz="2000" dirty="0" smtClean="0"/>
          </a:p>
          <a:p>
            <a:pPr algn="r"/>
            <a:endParaRPr lang="it-IT" sz="2000" dirty="0"/>
          </a:p>
        </p:txBody>
      </p:sp>
      <p:sp>
        <p:nvSpPr>
          <p:cNvPr id="8" name="Rettangolo 7"/>
          <p:cNvSpPr/>
          <p:nvPr/>
        </p:nvSpPr>
        <p:spPr>
          <a:xfrm>
            <a:off x="3563888" y="5589240"/>
            <a:ext cx="4572000" cy="40011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it-IT" sz="2000" b="1" dirty="0" smtClean="0"/>
              <a:t>Mc 9,2-10 - Mc 10,35-45</a:t>
            </a:r>
            <a:endParaRPr lang="it-IT"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CasellaDiTesto 5"/>
          <p:cNvSpPr txBox="1"/>
          <p:nvPr/>
        </p:nvSpPr>
        <p:spPr>
          <a:xfrm>
            <a:off x="2915816" y="260648"/>
            <a:ext cx="4536504" cy="58477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chemeClr val="accent4">
                    <a:lumMod val="60000"/>
                    <a:lumOff val="40000"/>
                  </a:schemeClr>
                </a:solidFill>
                <a:effectLst>
                  <a:outerShdw blurRad="38100" dist="38100" dir="2700000" algn="tl">
                    <a:srgbClr val="000000">
                      <a:alpha val="43137"/>
                    </a:srgbClr>
                  </a:outerShdw>
                </a:effectLst>
                <a:latin typeface="Mistral" pitchFamily="66" charset="0"/>
              </a:rPr>
              <a:t>CONTEMP-ATTIVI</a:t>
            </a:r>
            <a:endParaRPr lang="it-IT" sz="3200" b="1" dirty="0">
              <a:solidFill>
                <a:schemeClr val="accent4">
                  <a:lumMod val="60000"/>
                  <a:lumOff val="40000"/>
                </a:schemeClr>
              </a:solidFill>
              <a:effectLst>
                <a:outerShdw blurRad="38100" dist="38100" dir="2700000" algn="tl">
                  <a:srgbClr val="000000">
                    <a:alpha val="43137"/>
                  </a:srgbClr>
                </a:outerShdw>
              </a:effectLst>
              <a:latin typeface="Mistral" pitchFamily="66" charset="0"/>
            </a:endParaRPr>
          </a:p>
        </p:txBody>
      </p:sp>
      <p:graphicFrame>
        <p:nvGraphicFramePr>
          <p:cNvPr id="8" name="Tabella 7"/>
          <p:cNvGraphicFramePr>
            <a:graphicFrameLocks noGrp="1"/>
          </p:cNvGraphicFramePr>
          <p:nvPr/>
        </p:nvGraphicFramePr>
        <p:xfrm>
          <a:off x="2915816" y="1124744"/>
          <a:ext cx="5904656" cy="5119058"/>
        </p:xfrm>
        <a:graphic>
          <a:graphicData uri="http://schemas.openxmlformats.org/drawingml/2006/table">
            <a:tbl>
              <a:tblPr>
                <a:effectLst>
                  <a:outerShdw blurRad="50800" dist="38100" algn="l" rotWithShape="0">
                    <a:prstClr val="black">
                      <a:alpha val="40000"/>
                    </a:prstClr>
                  </a:outerShdw>
                </a:effectLst>
              </a:tblPr>
              <a:tblGrid>
                <a:gridCol w="2520280"/>
                <a:gridCol w="3384376"/>
              </a:tblGrid>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Interroghiamoci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Insieme... nella privacy</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Attaccati al ruolo</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Relazioni gratuite e relazioni dovute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r>
              <a:tr h="644624">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 ascolto della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9,2-10</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10,35-45</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Provocati dalla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Straordinaria bellezza</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Contempl-azione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Prendersi cura è generare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r>
              <a:tr h="578982">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Per approfondire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c>
                  <a:txBody>
                    <a:bodyPr/>
                    <a:lstStyle/>
                    <a:p>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Evangelii</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gaudium</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87-88</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La verità vi farà liberi, 22,24</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Esercizi di laicità</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La vita interiore: silenzio</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Relazioni tra generazioni</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Prendersi cura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r>
              <a:tr h="421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latin typeface="Times New Roman"/>
                          <a:ea typeface="Times New Roman"/>
                          <a:cs typeface="Times New Roman"/>
                        </a:rPr>
                        <a:t>Testimoni </a:t>
                      </a:r>
                      <a:endParaRPr lang="it-IT" sz="18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c>
                  <a:txBody>
                    <a:bodyPr/>
                    <a:lstStyle/>
                    <a:p>
                      <a:pPr algn="l">
                        <a:spcAft>
                          <a:spcPts val="0"/>
                        </a:spcAft>
                      </a:pP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G.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Lazzati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I contenuti e i passi del Testo</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3203848" y="1268760"/>
            <a:ext cx="5531963" cy="4739759"/>
          </a:xfrm>
          <a:prstGeom prst="rect">
            <a:avLst/>
          </a:prstGeom>
        </p:spPr>
        <p:txBody>
          <a:bodyPr wrap="none">
            <a:spAutoFit/>
          </a:bodyPr>
          <a:lstStyle/>
          <a:p>
            <a:pPr algn="r"/>
            <a:r>
              <a:rPr lang="it-IT" dirty="0" smtClean="0"/>
              <a:t>5ª tappa</a:t>
            </a:r>
          </a:p>
          <a:p>
            <a:pPr algn="r"/>
            <a:r>
              <a:rPr lang="it-IT" sz="4400" dirty="0"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UNIFICATI</a:t>
            </a:r>
          </a:p>
          <a:p>
            <a:pPr algn="r"/>
            <a:r>
              <a:rPr lang="it-IT" sz="2400" dirty="0" smtClean="0"/>
              <a:t>Il cammino si conclude sotto la croce,</a:t>
            </a:r>
          </a:p>
          <a:p>
            <a:pPr algn="r"/>
            <a:r>
              <a:rPr lang="it-IT" sz="2400" dirty="0" smtClean="0"/>
              <a:t> nel luogo della massima rivelazione di Dio </a:t>
            </a:r>
          </a:p>
          <a:p>
            <a:pPr algn="r"/>
            <a:r>
              <a:rPr lang="it-IT" sz="2400" dirty="0" smtClean="0"/>
              <a:t>e quindi dell’uomo a se stesso:</a:t>
            </a:r>
          </a:p>
          <a:p>
            <a:pPr algn="r"/>
            <a:r>
              <a:rPr lang="it-IT" sz="2400" dirty="0" smtClean="0"/>
              <a:t> sotto la croce si ricapitola</a:t>
            </a:r>
          </a:p>
          <a:p>
            <a:pPr algn="r"/>
            <a:r>
              <a:rPr lang="it-IT" sz="2400" dirty="0" smtClean="0"/>
              <a:t>l’intera esistenza </a:t>
            </a:r>
          </a:p>
          <a:p>
            <a:pPr algn="r"/>
            <a:r>
              <a:rPr lang="it-IT" sz="2400" dirty="0" smtClean="0"/>
              <a:t>di ciascuno e dell’umanità. </a:t>
            </a:r>
          </a:p>
          <a:p>
            <a:pPr algn="r"/>
            <a:r>
              <a:rPr lang="it-IT" sz="2400" dirty="0" smtClean="0"/>
              <a:t>Il punto di arrivo</a:t>
            </a:r>
          </a:p>
          <a:p>
            <a:pPr algn="r"/>
            <a:r>
              <a:rPr lang="it-IT" sz="2400" dirty="0" smtClean="0"/>
              <a:t>del cammino sull’interiorità </a:t>
            </a:r>
          </a:p>
          <a:p>
            <a:pPr algn="r"/>
            <a:r>
              <a:rPr lang="it-IT" sz="2400" dirty="0" smtClean="0"/>
              <a:t>è il raggiungimento della pace interiore,</a:t>
            </a:r>
          </a:p>
          <a:p>
            <a:pPr algn="r"/>
            <a:r>
              <a:rPr lang="it-IT" sz="2400" dirty="0" smtClean="0"/>
              <a:t>di una profonda unificazione.</a:t>
            </a:r>
            <a:endParaRPr lang="it-IT" sz="2000" dirty="0"/>
          </a:p>
        </p:txBody>
      </p:sp>
      <p:sp>
        <p:nvSpPr>
          <p:cNvPr id="8" name="Rettangolo 7"/>
          <p:cNvSpPr/>
          <p:nvPr/>
        </p:nvSpPr>
        <p:spPr>
          <a:xfrm>
            <a:off x="5508104" y="6093296"/>
            <a:ext cx="175080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it-IT" sz="2400" b="1" dirty="0" smtClean="0"/>
              <a:t>Mc 15,33-39</a:t>
            </a:r>
            <a:endParaRPr lang="it-IT"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CasellaDiTesto 5"/>
          <p:cNvSpPr txBox="1"/>
          <p:nvPr/>
        </p:nvSpPr>
        <p:spPr>
          <a:xfrm>
            <a:off x="3059832" y="260648"/>
            <a:ext cx="4536504" cy="58477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UNIFICATI</a:t>
            </a:r>
            <a:endParaRPr lang="it-IT" sz="3200" b="1" dirty="0">
              <a:solidFill>
                <a:schemeClr val="accent1">
                  <a:lumMod val="60000"/>
                  <a:lumOff val="40000"/>
                </a:schemeClr>
              </a:solidFill>
              <a:effectLst>
                <a:outerShdw blurRad="38100" dist="38100" dir="2700000" algn="tl">
                  <a:srgbClr val="000000">
                    <a:alpha val="43137"/>
                  </a:srgbClr>
                </a:outerShdw>
              </a:effectLst>
              <a:latin typeface="Mistral" pitchFamily="66" charset="0"/>
            </a:endParaRPr>
          </a:p>
        </p:txBody>
      </p:sp>
      <p:graphicFrame>
        <p:nvGraphicFramePr>
          <p:cNvPr id="8" name="Tabella 7"/>
          <p:cNvGraphicFramePr>
            <a:graphicFrameLocks noGrp="1"/>
          </p:cNvGraphicFramePr>
          <p:nvPr/>
        </p:nvGraphicFramePr>
        <p:xfrm>
          <a:off x="2915816" y="1124744"/>
          <a:ext cx="5904656" cy="5180293"/>
        </p:xfrm>
        <a:graphic>
          <a:graphicData uri="http://schemas.openxmlformats.org/drawingml/2006/table">
            <a:tbl>
              <a:tblPr>
                <a:effectLst>
                  <a:outerShdw blurRad="50800" dist="38100" algn="l" rotWithShape="0">
                    <a:prstClr val="black">
                      <a:alpha val="40000"/>
                    </a:prstClr>
                  </a:outerShdw>
                </a:effectLst>
              </a:tblPr>
              <a:tblGrid>
                <a:gridCol w="2520280"/>
                <a:gridCol w="3384376"/>
              </a:tblGrid>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Interroghiamoci</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Verso il futuro</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Un grande avvenire alle spalle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Abitare il presente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r>
              <a:tr h="644624">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In ascolto della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Mc 15,33-39</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Provocati dalla Parola</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r>
                        <a:rPr lang="it-IT" sz="2000" kern="1200" baseline="0" dirty="0" smtClean="0">
                          <a:solidFill>
                            <a:schemeClr val="tx1"/>
                          </a:solidFill>
                          <a:effectLst>
                            <a:outerShdw blurRad="38100" dist="38100" dir="2700000" algn="tl">
                              <a:srgbClr val="000000">
                                <a:alpha val="43137"/>
                              </a:srgbClr>
                            </a:outerShdw>
                          </a:effectLst>
                          <a:latin typeface="+mn-lt"/>
                          <a:ea typeface="+mn-ea"/>
                          <a:cs typeface="+mn-cs"/>
                        </a:rPr>
                        <a:t>1. Verso il futuro</a:t>
                      </a:r>
                    </a:p>
                    <a:p>
                      <a:r>
                        <a:rPr lang="it-IT" sz="2000" kern="1200" baseline="0" dirty="0" smtClean="0">
                          <a:solidFill>
                            <a:schemeClr val="tx1"/>
                          </a:solidFill>
                          <a:effectLst>
                            <a:outerShdw blurRad="38100" dist="38100" dir="2700000" algn="tl">
                              <a:srgbClr val="000000">
                                <a:alpha val="43137"/>
                              </a:srgbClr>
                            </a:outerShdw>
                          </a:effectLst>
                          <a:latin typeface="+mn-lt"/>
                          <a:ea typeface="+mn-ea"/>
                          <a:cs typeface="+mn-cs"/>
                        </a:rPr>
                        <a:t>2. Un grande avvenire alle spalle</a:t>
                      </a:r>
                    </a:p>
                    <a:p>
                      <a:r>
                        <a:rPr lang="it-IT" sz="2000" kern="1200" baseline="0" dirty="0" smtClean="0">
                          <a:solidFill>
                            <a:schemeClr val="tx1"/>
                          </a:solidFill>
                          <a:effectLst>
                            <a:outerShdw blurRad="38100" dist="38100" dir="2700000" algn="tl">
                              <a:srgbClr val="000000">
                                <a:alpha val="43137"/>
                              </a:srgbClr>
                            </a:outerShdw>
                          </a:effectLst>
                          <a:latin typeface="+mn-lt"/>
                          <a:ea typeface="+mn-ea"/>
                          <a:cs typeface="+mn-cs"/>
                        </a:rPr>
                        <a:t>3. Abitare il presente</a:t>
                      </a:r>
                      <a:endParaRPr lang="it-IT" sz="2400" i="1" dirty="0" smtClean="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r>
              <a:tr h="578982">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Per approfondire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Evangelii</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gaudium</a:t>
                      </a: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 29</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La verità vi farà liberi, 21</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r>
              <a:tr h="1157965">
                <a:tc>
                  <a:txBody>
                    <a:bodyPr/>
                    <a:lstStyle/>
                    <a:p>
                      <a:pPr algn="l">
                        <a:spcAft>
                          <a:spcPts val="0"/>
                        </a:spcAft>
                      </a:pPr>
                      <a:r>
                        <a:rPr lang="it-IT" sz="2000" b="1" i="1" dirty="0">
                          <a:effectLst>
                            <a:outerShdw blurRad="38100" dist="38100" dir="2700000" algn="tl">
                              <a:srgbClr val="000000">
                                <a:alpha val="43137"/>
                              </a:srgbClr>
                            </a:outerShdw>
                          </a:effectLst>
                          <a:latin typeface="Calibri" pitchFamily="34" charset="0"/>
                          <a:ea typeface="Times New Roman"/>
                          <a:cs typeface="Calibri" pitchFamily="34" charset="0"/>
                        </a:rPr>
                        <a:t>Esercizi di laicità</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1. La vita interiore: il discernimento</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2. Attingere al passato per</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vivere il presente</a:t>
                      </a:r>
                    </a:p>
                    <a:p>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3. «Venite in disparte!»</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r>
              <a:tr h="421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latin typeface="Times New Roman"/>
                          <a:ea typeface="Times New Roman"/>
                          <a:cs typeface="Times New Roman"/>
                        </a:rPr>
                        <a:t>Testimoni </a:t>
                      </a:r>
                      <a:endParaRPr lang="it-IT" sz="18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pPr algn="l">
                        <a:spcAft>
                          <a:spcPts val="0"/>
                        </a:spcAft>
                      </a:pPr>
                      <a:r>
                        <a:rPr lang="it-IT" sz="1800" kern="1200" baseline="0" dirty="0" smtClean="0">
                          <a:solidFill>
                            <a:schemeClr val="tx1"/>
                          </a:solidFill>
                          <a:effectLst>
                            <a:outerShdw blurRad="38100" dist="38100" dir="2700000" algn="tl">
                              <a:srgbClr val="000000">
                                <a:alpha val="43137"/>
                              </a:srgbClr>
                            </a:outerShdw>
                          </a:effectLst>
                          <a:latin typeface="+mn-lt"/>
                          <a:ea typeface="+mn-ea"/>
                          <a:cs typeface="+mn-cs"/>
                        </a:rPr>
                        <a:t>E. </a:t>
                      </a:r>
                      <a:r>
                        <a:rPr lang="it-IT" sz="1800" kern="1200" baseline="0" dirty="0" err="1" smtClean="0">
                          <a:solidFill>
                            <a:schemeClr val="tx1"/>
                          </a:solidFill>
                          <a:effectLst>
                            <a:outerShdw blurRad="38100" dist="38100" dir="2700000" algn="tl">
                              <a:srgbClr val="000000">
                                <a:alpha val="43137"/>
                              </a:srgbClr>
                            </a:outerShdw>
                          </a:effectLst>
                          <a:latin typeface="+mn-lt"/>
                          <a:ea typeface="+mn-ea"/>
                          <a:cs typeface="+mn-cs"/>
                        </a:rPr>
                        <a:t>Hillesum</a:t>
                      </a:r>
                      <a:endParaRPr lang="it-IT" sz="2000" i="1" dirty="0">
                        <a:effectLst>
                          <a:outerShdw blurRad="38100" dist="38100" dir="2700000" algn="tl">
                            <a:srgbClr val="000000">
                              <a:alpha val="43137"/>
                            </a:srgbClr>
                          </a:outerShdw>
                        </a:effectLst>
                        <a:latin typeface="Calibri" pitchFamily="34" charset="0"/>
                        <a:ea typeface="Times New Roman"/>
                        <a:cs typeface="Calibri"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771800" y="1268760"/>
            <a:ext cx="5964011" cy="4462760"/>
          </a:xfrm>
          <a:prstGeom prst="rect">
            <a:avLst/>
          </a:prstGeom>
        </p:spPr>
        <p:txBody>
          <a:bodyPr wrap="square">
            <a:spAutoFit/>
          </a:bodyPr>
          <a:lstStyle/>
          <a:p>
            <a:r>
              <a:rPr lang="it-IT" sz="4400" dirty="0" smtClean="0">
                <a:solidFill>
                  <a:srgbClr val="1171FF"/>
                </a:solidFill>
                <a:effectLst>
                  <a:outerShdw blurRad="38100" dist="38100" dir="2700000" algn="tl">
                    <a:srgbClr val="000000">
                      <a:alpha val="43137"/>
                    </a:srgbClr>
                  </a:outerShdw>
                </a:effectLst>
                <a:latin typeface="Mistral" pitchFamily="66" charset="0"/>
              </a:rPr>
              <a:t>Dalla Vita alla Parola</a:t>
            </a:r>
          </a:p>
          <a:p>
            <a:pPr algn="r"/>
            <a:r>
              <a:rPr lang="it-IT" sz="2400" b="1" i="1" dirty="0" smtClean="0">
                <a:solidFill>
                  <a:schemeClr val="accent1"/>
                </a:solidFill>
                <a:effectLst>
                  <a:outerShdw blurRad="38100" dist="38100" dir="2700000" algn="tl">
                    <a:srgbClr val="000000">
                      <a:alpha val="43137"/>
                    </a:srgbClr>
                  </a:outerShdw>
                </a:effectLst>
              </a:rPr>
              <a:t>interroghiamoci</a:t>
            </a:r>
          </a:p>
          <a:p>
            <a:pPr algn="r"/>
            <a:r>
              <a:rPr lang="it-IT" dirty="0" smtClean="0"/>
              <a:t>… è costruito riferendosi a situazioni e atteggiamenti da porre al centro della riflessione del gruppo e che le fasi  successive</a:t>
            </a:r>
          </a:p>
          <a:p>
            <a:pPr algn="r"/>
            <a:r>
              <a:rPr lang="it-IT" dirty="0" smtClean="0"/>
              <a:t>intendono scandagliare alla luce del Vangelo. … </a:t>
            </a:r>
          </a:p>
          <a:p>
            <a:pPr algn="r"/>
            <a:endParaRPr lang="it-IT" dirty="0" smtClean="0"/>
          </a:p>
          <a:p>
            <a:pPr algn="r"/>
            <a:r>
              <a:rPr lang="it-IT" dirty="0" smtClean="0"/>
              <a:t>Vengono proposte immagini, brani, citazioni, o semplici interrogativi, con la funzione di provocazione e stimolo alla discussione … sono pensati sulle linee di contenuto</a:t>
            </a:r>
          </a:p>
          <a:p>
            <a:pPr algn="r"/>
            <a:r>
              <a:rPr lang="it-IT" dirty="0" smtClean="0"/>
              <a:t>del «provocati» e trovano poi sbocco negli esercizi di laicità.</a:t>
            </a:r>
          </a:p>
          <a:p>
            <a:pPr algn="r"/>
            <a:endParaRPr lang="it-IT" dirty="0" smtClean="0"/>
          </a:p>
          <a:p>
            <a:pPr algn="r"/>
            <a:r>
              <a:rPr lang="it-IT" dirty="0" smtClean="0"/>
              <a:t>… si offrono diversi spunti che l’animatore potrà selezionare e/o ampliare in relazione al profilo concreto dei componenti del gruppo.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771800" y="1268760"/>
            <a:ext cx="6048672" cy="5386090"/>
          </a:xfrm>
          <a:prstGeom prst="rect">
            <a:avLst/>
          </a:prstGeom>
        </p:spPr>
        <p:txBody>
          <a:bodyPr wrap="square">
            <a:spAutoFit/>
          </a:bodyPr>
          <a:lstStyle/>
          <a:p>
            <a:r>
              <a:rPr lang="it-IT" sz="4400" dirty="0" smtClean="0">
                <a:solidFill>
                  <a:srgbClr val="1171FF"/>
                </a:solidFill>
                <a:effectLst>
                  <a:outerShdw blurRad="38100" dist="38100" dir="2700000" algn="tl">
                    <a:srgbClr val="000000">
                      <a:alpha val="43137"/>
                    </a:srgbClr>
                  </a:outerShdw>
                </a:effectLst>
                <a:latin typeface="Mistral" pitchFamily="66" charset="0"/>
              </a:rPr>
              <a:t>Dalla Vita alla Parola</a:t>
            </a:r>
          </a:p>
          <a:p>
            <a:pPr algn="r"/>
            <a:r>
              <a:rPr lang="it-IT" sz="2400" b="1" i="1" dirty="0" smtClean="0">
                <a:solidFill>
                  <a:schemeClr val="accent1"/>
                </a:solidFill>
                <a:effectLst>
                  <a:outerShdw blurRad="38100" dist="38100" dir="2700000" algn="tl">
                    <a:srgbClr val="000000">
                      <a:alpha val="43137"/>
                    </a:srgbClr>
                  </a:outerShdw>
                </a:effectLst>
              </a:rPr>
              <a:t>in ascolto della Parola</a:t>
            </a:r>
          </a:p>
          <a:p>
            <a:pPr algn="r"/>
            <a:r>
              <a:rPr lang="it-IT" dirty="0" smtClean="0"/>
              <a:t>Centrale, anche graficamente, è la Parola: </a:t>
            </a:r>
          </a:p>
          <a:p>
            <a:pPr algn="r"/>
            <a:r>
              <a:rPr lang="it-IT" dirty="0" smtClean="0"/>
              <a:t>il Vangelo di Marco è proposto sempre attraverso due brani </a:t>
            </a:r>
          </a:p>
          <a:p>
            <a:pPr algn="r"/>
            <a:r>
              <a:rPr lang="it-IT" dirty="0" smtClean="0"/>
              <a:t>con l’eccezione dell’ultima tappa</a:t>
            </a:r>
          </a:p>
          <a:p>
            <a:pPr algn="r"/>
            <a:r>
              <a:rPr lang="it-IT" dirty="0" smtClean="0"/>
              <a:t>La scelta dei testi è stata determinata dall’intersezione tra le tematiche dell’evangelista Marco che via via definisce il profilo del discepolo che pratica la sequela, i tratti dell’adulto di oggi in ricerca di una vita autentica e alcune sottolineature del cammino spirituale del cristiano.</a:t>
            </a:r>
          </a:p>
          <a:p>
            <a:r>
              <a:rPr lang="it-IT" dirty="0" smtClean="0"/>
              <a:t>Attorno al brano dell’anno, che è relativo a una manifestazione</a:t>
            </a:r>
          </a:p>
          <a:p>
            <a:pPr algn="r"/>
            <a:r>
              <a:rPr lang="it-IT" dirty="0" smtClean="0"/>
              <a:t>della divinità di Gesù nell’episodio della tempesta sedata,</a:t>
            </a:r>
          </a:p>
          <a:p>
            <a:pPr algn="r"/>
            <a:r>
              <a:rPr lang="it-IT" dirty="0" smtClean="0"/>
              <a:t> sono stati individuati altri brani </a:t>
            </a:r>
          </a:p>
          <a:p>
            <a:pPr algn="r"/>
            <a:r>
              <a:rPr lang="it-IT" dirty="0" smtClean="0"/>
              <a:t>che esprimessero il manifestarsi di Dio</a:t>
            </a:r>
          </a:p>
          <a:p>
            <a:pPr algn="r"/>
            <a:r>
              <a:rPr lang="it-IT" dirty="0" smtClean="0"/>
              <a:t> in vari momenti della vita di Gesù (teofanie) </a:t>
            </a:r>
          </a:p>
          <a:p>
            <a:pPr algn="r"/>
            <a:r>
              <a:rPr lang="it-IT" dirty="0" smtClean="0"/>
              <a:t>e la risposta dei discepoli</a:t>
            </a:r>
          </a:p>
          <a:p>
            <a:pPr algn="r"/>
            <a:endParaRPr lang="it-IT" sz="2400" b="1" dirty="0" smtClean="0">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771800" y="1268760"/>
            <a:ext cx="6048672" cy="5262979"/>
          </a:xfrm>
          <a:prstGeom prst="rect">
            <a:avLst/>
          </a:prstGeom>
        </p:spPr>
        <p:txBody>
          <a:bodyPr wrap="square">
            <a:spAutoFit/>
          </a:bodyPr>
          <a:lstStyle/>
          <a:p>
            <a:r>
              <a:rPr lang="it-IT" sz="4400" dirty="0" smtClean="0">
                <a:solidFill>
                  <a:srgbClr val="1171FF"/>
                </a:solidFill>
                <a:effectLst>
                  <a:outerShdw blurRad="38100" dist="38100" dir="2700000" algn="tl">
                    <a:srgbClr val="000000">
                      <a:alpha val="43137"/>
                    </a:srgbClr>
                  </a:outerShdw>
                </a:effectLst>
                <a:latin typeface="Mistral" pitchFamily="66" charset="0"/>
              </a:rPr>
              <a:t>Dalla Vita alla Parola</a:t>
            </a:r>
          </a:p>
          <a:p>
            <a:pPr algn="r"/>
            <a:r>
              <a:rPr lang="it-IT" sz="2400" b="1" i="1" dirty="0" smtClean="0">
                <a:solidFill>
                  <a:schemeClr val="accent1"/>
                </a:solidFill>
                <a:effectLst>
                  <a:outerShdw blurRad="38100" dist="38100" dir="2700000" algn="tl">
                    <a:srgbClr val="000000">
                      <a:alpha val="43137"/>
                    </a:srgbClr>
                  </a:outerShdw>
                </a:effectLst>
              </a:rPr>
              <a:t>provocati dalla Parola </a:t>
            </a:r>
          </a:p>
          <a:p>
            <a:pPr algn="r"/>
            <a:r>
              <a:rPr lang="it-IT" sz="2000" dirty="0" smtClean="0"/>
              <a:t>Il commento indica le prospettive che il discepolo di Cristo è chiamato a seguire …</a:t>
            </a:r>
            <a:r>
              <a:rPr lang="it-IT" sz="2800" dirty="0" smtClean="0"/>
              <a:t> </a:t>
            </a:r>
          </a:p>
          <a:p>
            <a:pPr algn="r"/>
            <a:r>
              <a:rPr lang="it-IT" sz="2000" dirty="0" smtClean="0"/>
              <a:t>Esso parte da una breve ripresa dei testi biblici indicati </a:t>
            </a:r>
          </a:p>
          <a:p>
            <a:pPr algn="r"/>
            <a:r>
              <a:rPr lang="it-IT" sz="2000" dirty="0" smtClean="0"/>
              <a:t>e aiuta nella comprensione e interiorizzazione del brano, conducendo ad approfondire alcuni nodi </a:t>
            </a:r>
          </a:p>
          <a:p>
            <a:pPr algn="r"/>
            <a:r>
              <a:rPr lang="it-IT" sz="2000" dirty="0" smtClean="0"/>
              <a:t>della relazione fede-vita dell’adulto.</a:t>
            </a:r>
          </a:p>
          <a:p>
            <a:pPr algn="r"/>
            <a:r>
              <a:rPr lang="it-IT" sz="2000" dirty="0" smtClean="0"/>
              <a:t>La lettura del commento può essere fatta insieme </a:t>
            </a:r>
          </a:p>
          <a:p>
            <a:pPr algn="r"/>
            <a:r>
              <a:rPr lang="it-IT" sz="2000" dirty="0" smtClean="0"/>
              <a:t>o singolarmente, affidata all’assistente </a:t>
            </a:r>
          </a:p>
          <a:p>
            <a:pPr algn="r"/>
            <a:r>
              <a:rPr lang="it-IT" sz="2000" dirty="0" smtClean="0"/>
              <a:t>o ad alcuni componenti del gruppo.</a:t>
            </a:r>
          </a:p>
          <a:p>
            <a:pPr algn="r"/>
            <a:r>
              <a:rPr lang="it-IT" sz="2000" dirty="0" smtClean="0"/>
              <a:t> In ogni caso, dopo le diverse modalità di approccio, </a:t>
            </a:r>
          </a:p>
          <a:p>
            <a:pPr algn="r"/>
            <a:r>
              <a:rPr lang="it-IT" sz="2000" dirty="0" smtClean="0"/>
              <a:t>ci si può confrontare in gruppo sui contenuti proposti, evidenziare i passaggi che coinvolgono maggiormente o i punti non chiari.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771800" y="1268760"/>
            <a:ext cx="6048672" cy="5109091"/>
          </a:xfrm>
          <a:prstGeom prst="rect">
            <a:avLst/>
          </a:prstGeom>
        </p:spPr>
        <p:txBody>
          <a:bodyPr wrap="square">
            <a:spAutoFit/>
          </a:bodyPr>
          <a:lstStyle/>
          <a:p>
            <a:r>
              <a:rPr lang="it-IT" sz="4400" dirty="0" smtClean="0">
                <a:solidFill>
                  <a:srgbClr val="1171FF"/>
                </a:solidFill>
                <a:effectLst>
                  <a:outerShdw blurRad="38100" dist="38100" dir="2700000" algn="tl">
                    <a:srgbClr val="000000">
                      <a:alpha val="43137"/>
                    </a:srgbClr>
                  </a:outerShdw>
                </a:effectLst>
                <a:latin typeface="Mistral" pitchFamily="66" charset="0"/>
              </a:rPr>
              <a:t>Dalla Vita alla Parola</a:t>
            </a:r>
          </a:p>
          <a:p>
            <a:pPr algn="r"/>
            <a:r>
              <a:rPr lang="it-IT" sz="2400" b="1" i="1" dirty="0" smtClean="0">
                <a:solidFill>
                  <a:schemeClr val="accent1"/>
                </a:solidFill>
                <a:effectLst>
                  <a:outerShdw blurRad="38100" dist="38100" dir="2700000" algn="tl">
                    <a:srgbClr val="000000">
                      <a:alpha val="43137"/>
                    </a:srgbClr>
                  </a:outerShdw>
                </a:effectLst>
              </a:rPr>
              <a:t>per approfondire</a:t>
            </a:r>
          </a:p>
          <a:p>
            <a:pPr algn="r"/>
            <a:r>
              <a:rPr lang="it-IT" sz="2000" dirty="0" smtClean="0"/>
              <a:t>Come ogni anno vengono proposti riferimenti ai documenti del magistero e del Catechismo degli adulti La verità vi farà liberi (</a:t>
            </a:r>
            <a:r>
              <a:rPr lang="it-IT" sz="2000" dirty="0" err="1" smtClean="0"/>
              <a:t>CdA</a:t>
            </a:r>
            <a:r>
              <a:rPr lang="it-IT" sz="2000" dirty="0" smtClean="0"/>
              <a:t>).</a:t>
            </a:r>
          </a:p>
          <a:p>
            <a:pPr algn="r"/>
            <a:r>
              <a:rPr lang="it-IT" sz="2000" dirty="0" smtClean="0"/>
              <a:t>Quest’anno il testo </a:t>
            </a:r>
            <a:r>
              <a:rPr lang="it-IT" sz="2000" dirty="0" err="1" smtClean="0"/>
              <a:t>magisteriale</a:t>
            </a:r>
            <a:r>
              <a:rPr lang="it-IT" sz="2000" dirty="0" smtClean="0"/>
              <a:t> via via proposto è la lettera apostolica </a:t>
            </a:r>
            <a:r>
              <a:rPr lang="it-IT" sz="2000" dirty="0" err="1" smtClean="0"/>
              <a:t>Evangelii</a:t>
            </a:r>
            <a:r>
              <a:rPr lang="it-IT" sz="2000" dirty="0" smtClean="0"/>
              <a:t> </a:t>
            </a:r>
            <a:r>
              <a:rPr lang="it-IT" sz="2000" dirty="0" err="1" smtClean="0"/>
              <a:t>gaudium</a:t>
            </a:r>
            <a:r>
              <a:rPr lang="it-IT" sz="2000" dirty="0" smtClean="0"/>
              <a:t>.</a:t>
            </a:r>
          </a:p>
          <a:p>
            <a:pPr algn="r"/>
            <a:r>
              <a:rPr lang="it-IT" sz="2000" dirty="0" smtClean="0"/>
              <a:t>Inoltre, sono indicati diversi spunti per una ripresa catechetica della sezione del Catechismo degli adulti “L’uomo nuovo in Cristo” (nella </a:t>
            </a:r>
            <a:r>
              <a:rPr lang="es-ES" sz="2000" dirty="0" smtClean="0"/>
              <a:t>terza parte: A te Dio Padre Onnipotente).</a:t>
            </a:r>
          </a:p>
          <a:p>
            <a:pPr algn="r"/>
            <a:r>
              <a:rPr lang="it-IT" sz="2000" dirty="0" smtClean="0"/>
              <a:t>In vario modo i temi dell’interiorità, della ricerca, della vocazione del cristiano sono presenti nel sussidio che, per questi motivi, può essere utilizzato da qualsiasi </a:t>
            </a:r>
            <a:r>
              <a:rPr lang="it-IT" dirty="0" smtClean="0"/>
              <a:t>gruppo adulti.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771800" y="1268760"/>
            <a:ext cx="6048672" cy="5232202"/>
          </a:xfrm>
          <a:prstGeom prst="rect">
            <a:avLst/>
          </a:prstGeom>
        </p:spPr>
        <p:txBody>
          <a:bodyPr wrap="square">
            <a:spAutoFit/>
          </a:bodyPr>
          <a:lstStyle/>
          <a:p>
            <a:r>
              <a:rPr lang="it-IT" sz="4400" dirty="0" smtClean="0">
                <a:solidFill>
                  <a:srgbClr val="1171FF"/>
                </a:solidFill>
                <a:effectLst>
                  <a:outerShdw blurRad="38100" dist="38100" dir="2700000" algn="tl">
                    <a:srgbClr val="000000">
                      <a:alpha val="43137"/>
                    </a:srgbClr>
                  </a:outerShdw>
                </a:effectLst>
                <a:latin typeface="Mistral" pitchFamily="66" charset="0"/>
              </a:rPr>
              <a:t>Dalla Parola alla Vita</a:t>
            </a:r>
          </a:p>
          <a:p>
            <a:pPr algn="r"/>
            <a:r>
              <a:rPr lang="it-IT" sz="2000" dirty="0" smtClean="0"/>
              <a:t>L’ultimo passaggio riporta l’analisi operata </a:t>
            </a:r>
          </a:p>
          <a:p>
            <a:pPr algn="r"/>
            <a:r>
              <a:rPr lang="it-IT" sz="2000" dirty="0" smtClean="0"/>
              <a:t>alla vita da vivere, </a:t>
            </a:r>
          </a:p>
          <a:p>
            <a:pPr algn="r"/>
            <a:r>
              <a:rPr lang="it-IT" sz="2000" dirty="0" smtClean="0"/>
              <a:t>attraverso gli </a:t>
            </a:r>
            <a:r>
              <a:rPr lang="it-IT" sz="2800" i="1" dirty="0" smtClean="0">
                <a:solidFill>
                  <a:schemeClr val="accent1">
                    <a:lumMod val="75000"/>
                  </a:schemeClr>
                </a:solidFill>
              </a:rPr>
              <a:t>«esercizi di laicità». </a:t>
            </a:r>
            <a:endParaRPr lang="it-IT" sz="2000" i="1" dirty="0" smtClean="0">
              <a:solidFill>
                <a:schemeClr val="accent1">
                  <a:lumMod val="75000"/>
                </a:schemeClr>
              </a:solidFill>
            </a:endParaRPr>
          </a:p>
          <a:p>
            <a:pPr algn="r"/>
            <a:r>
              <a:rPr lang="it-IT" sz="2000" dirty="0" smtClean="0"/>
              <a:t>È il momento nel quale l’adulto è invitato a costruire percorsi personali e comunitari di testimonianza.</a:t>
            </a:r>
          </a:p>
          <a:p>
            <a:pPr algn="r"/>
            <a:r>
              <a:rPr lang="it-IT" sz="2000" dirty="0" smtClean="0"/>
              <a:t> Questa parte intende stimolarci</a:t>
            </a:r>
          </a:p>
          <a:p>
            <a:pPr algn="r"/>
            <a:r>
              <a:rPr lang="it-IT" sz="2000" dirty="0" smtClean="0"/>
              <a:t>ad individuare i motivi di uno stile evangelico, </a:t>
            </a:r>
          </a:p>
          <a:p>
            <a:pPr algn="r"/>
            <a:r>
              <a:rPr lang="it-IT" sz="2000" dirty="0" smtClean="0"/>
              <a:t>che evidentemente non può non tener conto della concreta situazione di vita del singolo e del gruppo.  </a:t>
            </a:r>
          </a:p>
          <a:p>
            <a:pPr algn="r"/>
            <a:r>
              <a:rPr lang="it-IT" sz="2000" dirty="0" smtClean="0"/>
              <a:t>La vita associativa </a:t>
            </a:r>
          </a:p>
          <a:p>
            <a:pPr algn="r"/>
            <a:r>
              <a:rPr lang="it-IT" sz="2000" dirty="0" smtClean="0"/>
              <a:t>diviene aiuto particolarmente importante </a:t>
            </a:r>
          </a:p>
          <a:p>
            <a:pPr algn="r"/>
            <a:r>
              <a:rPr lang="it-IT" sz="2000" dirty="0" smtClean="0"/>
              <a:t>per sostenere e rilanciare passi concreti </a:t>
            </a:r>
          </a:p>
          <a:p>
            <a:pPr algn="r"/>
            <a:r>
              <a:rPr lang="it-IT" sz="2000" dirty="0" smtClean="0"/>
              <a:t>in termini di azioni e di scelte,</a:t>
            </a:r>
          </a:p>
          <a:p>
            <a:pPr algn="r"/>
            <a:r>
              <a:rPr lang="it-IT" sz="2000" dirty="0" smtClean="0"/>
              <a:t> frutto della formazione condivisa..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699792" y="908720"/>
            <a:ext cx="6048672" cy="5724644"/>
          </a:xfrm>
          <a:prstGeom prst="rect">
            <a:avLst/>
          </a:prstGeom>
        </p:spPr>
        <p:txBody>
          <a:bodyPr wrap="square">
            <a:spAutoFit/>
          </a:bodyPr>
          <a:lstStyle/>
          <a:p>
            <a:r>
              <a:rPr lang="it-IT" sz="3600" dirty="0" smtClean="0">
                <a:solidFill>
                  <a:srgbClr val="1171FF"/>
                </a:solidFill>
                <a:effectLst>
                  <a:outerShdw blurRad="38100" dist="38100" dir="2700000" algn="tl">
                    <a:srgbClr val="000000">
                      <a:alpha val="43137"/>
                    </a:srgbClr>
                  </a:outerShdw>
                </a:effectLst>
                <a:latin typeface="Mistral" pitchFamily="66" charset="0"/>
              </a:rPr>
              <a:t>Dalla Parola alla Vita</a:t>
            </a:r>
          </a:p>
          <a:p>
            <a:pPr algn="r"/>
            <a:r>
              <a:rPr lang="it-IT" sz="2400" b="1" i="1" dirty="0" smtClean="0">
                <a:solidFill>
                  <a:schemeClr val="accent1"/>
                </a:solidFill>
                <a:effectLst>
                  <a:outerShdw blurRad="38100" dist="38100" dir="2700000" algn="tl">
                    <a:srgbClr val="000000">
                      <a:alpha val="43137"/>
                    </a:srgbClr>
                  </a:outerShdw>
                </a:effectLst>
              </a:rPr>
              <a:t>Esercizi di laicità</a:t>
            </a:r>
          </a:p>
          <a:p>
            <a:pPr algn="r"/>
            <a:r>
              <a:rPr lang="it-IT" dirty="0" smtClean="0"/>
              <a:t>Si fa sintesi del cammino attraverso le proposte di impegno che</a:t>
            </a:r>
          </a:p>
          <a:p>
            <a:pPr algn="r"/>
            <a:r>
              <a:rPr lang="it-IT" dirty="0" smtClean="0"/>
              <a:t>scaturiscono da questi esercizi: essi non sono tanto legati ad altre“cose da fare” (probabilmente ne abbiamo già tante), </a:t>
            </a:r>
          </a:p>
          <a:p>
            <a:pPr algn="r"/>
            <a:r>
              <a:rPr lang="it-IT" dirty="0" smtClean="0"/>
              <a:t>ma soprattutto sollecitano novità nei pensieri, negli atteggiamenti, nei comportamenti.</a:t>
            </a:r>
          </a:p>
          <a:p>
            <a:r>
              <a:rPr lang="it-IT" dirty="0" smtClean="0"/>
              <a:t>La nostra formazione si fa azione.</a:t>
            </a:r>
          </a:p>
          <a:p>
            <a:r>
              <a:rPr lang="it-IT" dirty="0" smtClean="0"/>
              <a:t>Il sussidio di quest’anno offre nella parte degli esercizi di laicità, tre linee di lavoro:</a:t>
            </a:r>
          </a:p>
          <a:p>
            <a:r>
              <a:rPr lang="it-IT" dirty="0" smtClean="0"/>
              <a:t>• un esercizio personale sulla vita spirituale, che suggerisce via via di prendere coscienza del proprio modo di procedere nel cammino di fede; questo esercizio offre uno schema di autoverifica uguale in tutte le tappe e da declinare ogni volta secondo il tema approfondito;</a:t>
            </a:r>
          </a:p>
          <a:p>
            <a:r>
              <a:rPr lang="it-IT" dirty="0" smtClean="0"/>
              <a:t>• un esercizio strutturato che risponde più direttamente ai temi sollecitati dalla tappa e con sottolineature diverse;</a:t>
            </a:r>
          </a:p>
          <a:p>
            <a:r>
              <a:rPr lang="it-IT" dirty="0" smtClean="0"/>
              <a:t>• uno spunto per un esercizio da costruire da parte del gruppo, stimolato così a prendere iniziativa rispetto a situazioni locali.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Premessa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81136"/>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arrotondato 5"/>
          <p:cNvSpPr/>
          <p:nvPr/>
        </p:nvSpPr>
        <p:spPr>
          <a:xfrm rot="20719124">
            <a:off x="34808" y="4688894"/>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9" name="Rettangolo 8"/>
          <p:cNvSpPr/>
          <p:nvPr/>
        </p:nvSpPr>
        <p:spPr>
          <a:xfrm>
            <a:off x="2987824" y="1210682"/>
            <a:ext cx="5760640" cy="5170646"/>
          </a:xfrm>
          <a:prstGeom prst="rect">
            <a:avLst/>
          </a:prstGeom>
        </p:spPr>
        <p:txBody>
          <a:bodyPr wrap="square">
            <a:spAutoFit/>
          </a:bodyPr>
          <a:lstStyle/>
          <a:p>
            <a:pPr algn="r"/>
            <a:r>
              <a:rPr lang="it-IT" sz="2200" dirty="0" smtClean="0"/>
              <a:t>Queste prime pagine intendono offrire alcune </a:t>
            </a:r>
          </a:p>
          <a:p>
            <a:pPr algn="r"/>
            <a:r>
              <a:rPr lang="it-IT" sz="2200" dirty="0" smtClean="0"/>
              <a:t>chiavi di lettura e note di metodo </a:t>
            </a:r>
          </a:p>
          <a:p>
            <a:pPr algn="r"/>
            <a:r>
              <a:rPr lang="it-IT" sz="2200" dirty="0" smtClean="0"/>
              <a:t>per orientarsi nell’utilizzo del sussidio formativo </a:t>
            </a:r>
          </a:p>
          <a:p>
            <a:pPr algn="r"/>
            <a:r>
              <a:rPr lang="it-IT" sz="2200" dirty="0" smtClean="0"/>
              <a:t>che ha come scopo quello di accompagnare la vita degli adulti, in un percorso di </a:t>
            </a:r>
            <a:r>
              <a:rPr lang="it-IT" sz="2200" dirty="0" smtClean="0">
                <a:effectLst>
                  <a:outerShdw blurRad="38100" dist="38100" dir="2700000" algn="tl">
                    <a:srgbClr val="000000">
                      <a:alpha val="43137"/>
                    </a:srgbClr>
                  </a:outerShdw>
                </a:effectLst>
              </a:rPr>
              <a:t>discernimento comunitario </a:t>
            </a:r>
            <a:r>
              <a:rPr lang="it-IT" sz="2200" dirty="0" smtClean="0"/>
              <a:t>e ha come riferimento il quadro degli obiettivi formativi fondamentali, che sono espressione dell’impegno missionario </a:t>
            </a:r>
          </a:p>
          <a:p>
            <a:pPr algn="r"/>
            <a:r>
              <a:rPr lang="it-IT" sz="2200" dirty="0" smtClean="0"/>
              <a:t>tipico dell’età adulta:</a:t>
            </a:r>
          </a:p>
          <a:p>
            <a:pPr algn="r">
              <a:lnSpc>
                <a:spcPct val="150000"/>
              </a:lnSpc>
            </a:pPr>
            <a:r>
              <a:rPr lang="it-IT" sz="2200" dirty="0" smtClean="0"/>
              <a:t>• </a:t>
            </a:r>
            <a:r>
              <a:rPr lang="it-IT" sz="2200" b="1" dirty="0" smtClean="0">
                <a:ln>
                  <a:solidFill>
                    <a:schemeClr val="tx1"/>
                  </a:solidFill>
                </a:ln>
                <a:solidFill>
                  <a:schemeClr val="accent1"/>
                </a:solidFill>
                <a:effectLst>
                  <a:outerShdw blurRad="38100" dist="38100" dir="2700000" algn="tl">
                    <a:srgbClr val="000000">
                      <a:alpha val="43137"/>
                    </a:srgbClr>
                  </a:outerShdw>
                </a:effectLst>
              </a:rPr>
              <a:t>interiorità e cura della spiritualità</a:t>
            </a:r>
          </a:p>
          <a:p>
            <a:pPr algn="r">
              <a:lnSpc>
                <a:spcPct val="150000"/>
              </a:lnSpc>
            </a:pPr>
            <a:r>
              <a:rPr lang="it-IT" sz="2200" b="1" dirty="0" smtClean="0">
                <a:ln>
                  <a:solidFill>
                    <a:schemeClr val="tx1"/>
                  </a:solidFill>
                </a:ln>
                <a:solidFill>
                  <a:schemeClr val="accent1"/>
                </a:solidFill>
                <a:effectLst>
                  <a:outerShdw blurRad="38100" dist="38100" dir="2700000" algn="tl">
                    <a:srgbClr val="000000">
                      <a:alpha val="43137"/>
                    </a:srgbClr>
                  </a:outerShdw>
                </a:effectLst>
              </a:rPr>
              <a:t>• fraternità e pratica del dialogo</a:t>
            </a:r>
          </a:p>
          <a:p>
            <a:pPr algn="r">
              <a:lnSpc>
                <a:spcPct val="150000"/>
              </a:lnSpc>
            </a:pPr>
            <a:r>
              <a:rPr lang="it-IT" sz="2200" b="1" dirty="0" smtClean="0">
                <a:ln>
                  <a:solidFill>
                    <a:schemeClr val="tx1"/>
                  </a:solidFill>
                </a:ln>
                <a:solidFill>
                  <a:schemeClr val="accent1"/>
                </a:solidFill>
                <a:effectLst>
                  <a:outerShdw blurRad="38100" dist="38100" dir="2700000" algn="tl">
                    <a:srgbClr val="000000">
                      <a:alpha val="43137"/>
                    </a:srgbClr>
                  </a:outerShdw>
                </a:effectLst>
              </a:rPr>
              <a:t>• responsabilità ed esercizio della laicità</a:t>
            </a:r>
          </a:p>
          <a:p>
            <a:pPr algn="r">
              <a:lnSpc>
                <a:spcPct val="150000"/>
              </a:lnSpc>
            </a:pPr>
            <a:r>
              <a:rPr lang="it-IT" sz="2200" b="1" dirty="0" smtClean="0">
                <a:ln>
                  <a:solidFill>
                    <a:schemeClr val="tx1"/>
                  </a:solidFill>
                </a:ln>
                <a:solidFill>
                  <a:schemeClr val="accent1"/>
                </a:solidFill>
                <a:effectLst>
                  <a:outerShdw blurRad="38100" dist="38100" dir="2700000" algn="tl">
                    <a:srgbClr val="000000">
                      <a:alpha val="43137"/>
                    </a:srgbClr>
                  </a:outerShdw>
                </a:effectLst>
              </a:rPr>
              <a:t>• </a:t>
            </a:r>
            <a:r>
              <a:rPr lang="it-IT" sz="2200" b="1" dirty="0" err="1" smtClean="0">
                <a:ln>
                  <a:solidFill>
                    <a:schemeClr val="tx1"/>
                  </a:solidFill>
                </a:ln>
                <a:solidFill>
                  <a:schemeClr val="accent1"/>
                </a:solidFill>
                <a:effectLst>
                  <a:outerShdw blurRad="38100" dist="38100" dir="2700000" algn="tl">
                    <a:srgbClr val="000000">
                      <a:alpha val="43137"/>
                    </a:srgbClr>
                  </a:outerShdw>
                </a:effectLst>
              </a:rPr>
              <a:t>ecclesialità</a:t>
            </a:r>
            <a:r>
              <a:rPr lang="it-IT" sz="2200" b="1" dirty="0" smtClean="0">
                <a:ln>
                  <a:solidFill>
                    <a:schemeClr val="tx1"/>
                  </a:solidFill>
                </a:ln>
                <a:solidFill>
                  <a:schemeClr val="accent1"/>
                </a:solidFill>
                <a:effectLst>
                  <a:outerShdw blurRad="38100" dist="38100" dir="2700000" algn="tl">
                    <a:srgbClr val="000000">
                      <a:alpha val="43137"/>
                    </a:srgbClr>
                  </a:outerShdw>
                </a:effectLst>
              </a:rPr>
              <a:t> e consuetudine alla </a:t>
            </a:r>
            <a:r>
              <a:rPr lang="it-IT" sz="2200" b="1" dirty="0" err="1" smtClean="0">
                <a:ln>
                  <a:solidFill>
                    <a:schemeClr val="tx1"/>
                  </a:solidFill>
                </a:ln>
                <a:solidFill>
                  <a:schemeClr val="accent1"/>
                </a:solidFill>
                <a:effectLst>
                  <a:outerShdw blurRad="38100" dist="38100" dir="2700000" algn="tl">
                    <a:srgbClr val="000000">
                      <a:alpha val="43137"/>
                    </a:srgbClr>
                  </a:outerShdw>
                </a:effectLst>
              </a:rPr>
              <a:t>sinodalità</a:t>
            </a:r>
            <a:r>
              <a:rPr lang="it-IT" sz="2200" b="1" dirty="0" smtClean="0">
                <a:ln>
                  <a:solidFill>
                    <a:schemeClr val="tx1"/>
                  </a:solidFill>
                </a:ln>
                <a:solidFill>
                  <a:schemeClr val="accent1"/>
                </a:solidFill>
                <a:effectLst>
                  <a:outerShdw blurRad="38100" dist="38100" dir="2700000" algn="tl">
                    <a:srgbClr val="000000">
                      <a:alpha val="43137"/>
                    </a:srgbClr>
                  </a:outerShdw>
                </a:effectLst>
              </a:rPr>
              <a:t> </a:t>
            </a:r>
            <a:endParaRPr lang="it-IT" sz="2200" b="1" dirty="0">
              <a:ln>
                <a:solidFill>
                  <a:schemeClr val="tx1"/>
                </a:solidFill>
              </a:ln>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699792" y="908720"/>
            <a:ext cx="6048672" cy="5324535"/>
          </a:xfrm>
          <a:prstGeom prst="rect">
            <a:avLst/>
          </a:prstGeom>
          <a:gradFill>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gradFill>
        </p:spPr>
        <p:txBody>
          <a:bodyPr wrap="square">
            <a:spAutoFit/>
          </a:bodyPr>
          <a:lstStyle/>
          <a:p>
            <a:pPr algn="ctr"/>
            <a:r>
              <a:rPr lang="it-IT" sz="4000" dirty="0" smtClean="0">
                <a:solidFill>
                  <a:srgbClr val="1171FF"/>
                </a:solidFill>
                <a:effectLst>
                  <a:outerShdw blurRad="38100" dist="38100" dir="2700000" algn="tl">
                    <a:srgbClr val="000000">
                      <a:alpha val="43137"/>
                    </a:srgbClr>
                  </a:outerShdw>
                </a:effectLst>
                <a:latin typeface="Mistral" pitchFamily="66" charset="0"/>
              </a:rPr>
              <a:t>Avvertenza: </a:t>
            </a:r>
          </a:p>
          <a:p>
            <a:pPr algn="ctr"/>
            <a:r>
              <a:rPr lang="it-IT" sz="4000" dirty="0" smtClean="0">
                <a:solidFill>
                  <a:srgbClr val="1171FF"/>
                </a:solidFill>
                <a:effectLst>
                  <a:outerShdw blurRad="38100" dist="38100" dir="2700000" algn="tl">
                    <a:srgbClr val="000000">
                      <a:alpha val="43137"/>
                    </a:srgbClr>
                  </a:outerShdw>
                </a:effectLst>
                <a:latin typeface="Mistral" pitchFamily="66" charset="0"/>
              </a:rPr>
              <a:t>una tappa, più incontri di gruppo</a:t>
            </a:r>
          </a:p>
          <a:p>
            <a:pPr algn="ctr"/>
            <a:r>
              <a:rPr lang="it-IT" sz="2000" b="1" dirty="0" smtClean="0">
                <a:effectLst>
                  <a:outerShdw blurRad="38100" dist="38100" dir="2700000" algn="tl">
                    <a:srgbClr val="000000">
                      <a:alpha val="43137"/>
                    </a:srgbClr>
                  </a:outerShdw>
                </a:effectLst>
              </a:rPr>
              <a:t>La tappa non corrisponde a un percorso che si esaurisce in un solo incontro di gruppo.</a:t>
            </a:r>
          </a:p>
          <a:p>
            <a:pPr algn="ctr"/>
            <a:r>
              <a:rPr lang="it-IT" sz="2000" b="1" dirty="0" smtClean="0">
                <a:effectLst>
                  <a:outerShdw blurRad="38100" dist="38100" dir="2700000" algn="tl">
                    <a:srgbClr val="000000">
                      <a:alpha val="43137"/>
                    </a:srgbClr>
                  </a:outerShdw>
                </a:effectLst>
              </a:rPr>
              <a:t> Il percorso proposto richiede infatti momenti di confronto, studio, approfondimenti, preghiera e ricerca,</a:t>
            </a:r>
          </a:p>
          <a:p>
            <a:pPr algn="ctr"/>
            <a:r>
              <a:rPr lang="it-IT" sz="2000" b="1" dirty="0" smtClean="0">
                <a:effectLst>
                  <a:outerShdw blurRad="38100" dist="38100" dir="2700000" algn="tl">
                    <a:srgbClr val="000000">
                      <a:alpha val="43137"/>
                    </a:srgbClr>
                  </a:outerShdw>
                </a:effectLst>
              </a:rPr>
              <a:t>lavoro insieme che non può essere compresso in una</a:t>
            </a:r>
          </a:p>
          <a:p>
            <a:pPr algn="ctr"/>
            <a:r>
              <a:rPr lang="it-IT" sz="2000" b="1" dirty="0" smtClean="0">
                <a:effectLst>
                  <a:outerShdw blurRad="38100" dist="38100" dir="2700000" algn="tl">
                    <a:srgbClr val="000000">
                      <a:alpha val="43137"/>
                    </a:srgbClr>
                  </a:outerShdw>
                </a:effectLst>
              </a:rPr>
              <a:t>sola volta. </a:t>
            </a:r>
          </a:p>
          <a:p>
            <a:pPr algn="ctr"/>
            <a:r>
              <a:rPr lang="it-IT" sz="2000" b="1" dirty="0" smtClean="0">
                <a:effectLst>
                  <a:outerShdw blurRad="38100" dist="38100" dir="2700000" algn="tl">
                    <a:srgbClr val="000000">
                      <a:alpha val="43137"/>
                    </a:srgbClr>
                  </a:outerShdw>
                </a:effectLst>
              </a:rPr>
              <a:t>Ogni gruppo dovrà ricercare le diverse modalità</a:t>
            </a:r>
          </a:p>
          <a:p>
            <a:pPr algn="ctr"/>
            <a:r>
              <a:rPr lang="it-IT" sz="2000" b="1" dirty="0" smtClean="0">
                <a:effectLst>
                  <a:outerShdw blurRad="38100" dist="38100" dir="2700000" algn="tl">
                    <a:srgbClr val="000000">
                      <a:alpha val="43137"/>
                    </a:srgbClr>
                  </a:outerShdw>
                </a:effectLst>
              </a:rPr>
              <a:t>adatte alla propria realtà </a:t>
            </a:r>
          </a:p>
          <a:p>
            <a:pPr algn="ctr"/>
            <a:r>
              <a:rPr lang="it-IT" sz="2000" b="1" dirty="0" smtClean="0">
                <a:effectLst>
                  <a:outerShdw blurRad="38100" dist="38100" dir="2700000" algn="tl">
                    <a:srgbClr val="000000">
                      <a:alpha val="43137"/>
                    </a:srgbClr>
                  </a:outerShdw>
                </a:effectLst>
              </a:rPr>
              <a:t>(incontri ricorrenti, giornate, fine-settimana</a:t>
            </a:r>
          </a:p>
          <a:p>
            <a:pPr algn="ctr"/>
            <a:r>
              <a:rPr lang="it-IT" sz="2000" b="1" dirty="0" smtClean="0">
                <a:effectLst>
                  <a:outerShdw blurRad="38100" dist="38100" dir="2700000" algn="tl">
                    <a:srgbClr val="000000">
                      <a:alpha val="43137"/>
                    </a:srgbClr>
                  </a:outerShdw>
                </a:effectLst>
              </a:rPr>
              <a:t>insieme...), </a:t>
            </a:r>
          </a:p>
          <a:p>
            <a:pPr algn="ctr"/>
            <a:r>
              <a:rPr lang="it-IT" sz="2000" b="1" dirty="0" smtClean="0">
                <a:effectLst>
                  <a:outerShdw blurRad="38100" dist="38100" dir="2700000" algn="tl">
                    <a:srgbClr val="000000">
                      <a:alpha val="43137"/>
                    </a:srgbClr>
                  </a:outerShdw>
                </a:effectLst>
              </a:rPr>
              <a:t>purché l’itinerario sia un vero e proprio cammino</a:t>
            </a:r>
          </a:p>
          <a:p>
            <a:pPr algn="ctr"/>
            <a:r>
              <a:rPr lang="it-IT" sz="2000" b="1" dirty="0" smtClean="0">
                <a:effectLst>
                  <a:outerShdw blurRad="38100" dist="38100" dir="2700000" algn="tl">
                    <a:srgbClr val="000000">
                      <a:alpha val="43137"/>
                    </a:srgbClr>
                  </a:outerShdw>
                </a:effectLst>
              </a:rPr>
              <a:t>e non si esaurisca in una serie di convegni a tema.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arrotondato 5"/>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sp>
        <p:nvSpPr>
          <p:cNvPr id="8" name="Rettangolo 7"/>
          <p:cNvSpPr/>
          <p:nvPr/>
        </p:nvSpPr>
        <p:spPr>
          <a:xfrm>
            <a:off x="2646040" y="908720"/>
            <a:ext cx="6174432" cy="5078313"/>
          </a:xfrm>
          <a:prstGeom prst="rect">
            <a:avLst/>
          </a:prstGeom>
        </p:spPr>
        <p:txBody>
          <a:bodyPr wrap="square">
            <a:spAutoFit/>
          </a:bodyPr>
          <a:lstStyle/>
          <a:p>
            <a:pPr algn="r"/>
            <a:r>
              <a:rPr lang="it-IT" sz="2400" b="1" i="1" dirty="0" smtClean="0">
                <a:solidFill>
                  <a:schemeClr val="accent1"/>
                </a:solidFill>
                <a:effectLst>
                  <a:outerShdw blurRad="38100" dist="38100" dir="2700000" algn="tl">
                    <a:srgbClr val="000000">
                      <a:alpha val="43137"/>
                    </a:srgbClr>
                  </a:outerShdw>
                </a:effectLst>
              </a:rPr>
              <a:t>In preghiera</a:t>
            </a:r>
          </a:p>
          <a:p>
            <a:pPr algn="r"/>
            <a:endParaRPr lang="it-IT" sz="2400" b="1" i="1" dirty="0" smtClean="0">
              <a:solidFill>
                <a:schemeClr val="accent1"/>
              </a:solidFill>
              <a:effectLst>
                <a:outerShdw blurRad="38100" dist="38100" dir="2700000" algn="tl">
                  <a:srgbClr val="000000">
                    <a:alpha val="43137"/>
                  </a:srgbClr>
                </a:outerShdw>
              </a:effectLst>
            </a:endParaRPr>
          </a:p>
          <a:p>
            <a:pPr algn="r"/>
            <a:r>
              <a:rPr lang="it-IT" sz="2000" dirty="0" smtClean="0">
                <a:effectLst>
                  <a:outerShdw blurRad="38100" dist="38100" dir="2700000" algn="tl">
                    <a:srgbClr val="000000">
                      <a:alpha val="43137"/>
                    </a:srgbClr>
                  </a:outerShdw>
                </a:effectLst>
              </a:rPr>
              <a:t>In ogni tappa sono proposte alcune meditazioni-preghiere, che graficamente sono all’inizio e alla fine della tappa, ma da utilizzare secondo le esigenze del cammino di ogni gruppo</a:t>
            </a:r>
            <a:r>
              <a:rPr lang="it-IT" sz="2400" dirty="0" smtClean="0">
                <a:effectLst>
                  <a:outerShdw blurRad="38100" dist="38100" dir="2700000" algn="tl">
                    <a:srgbClr val="000000">
                      <a:alpha val="43137"/>
                    </a:srgbClr>
                  </a:outerShdw>
                </a:effectLst>
              </a:rPr>
              <a:t>.</a:t>
            </a:r>
          </a:p>
          <a:p>
            <a:pPr algn="r"/>
            <a:r>
              <a:rPr lang="it-IT" sz="2400" dirty="0" smtClean="0">
                <a:effectLst>
                  <a:outerShdw blurRad="38100" dist="38100" dir="2700000" algn="tl">
                    <a:srgbClr val="000000">
                      <a:alpha val="43137"/>
                    </a:srgbClr>
                  </a:outerShdw>
                </a:effectLst>
              </a:rPr>
              <a:t>Quest’anno si propongono </a:t>
            </a:r>
          </a:p>
          <a:p>
            <a:pPr algn="r"/>
            <a:r>
              <a:rPr lang="it-IT" sz="2400" dirty="0" smtClean="0">
                <a:effectLst>
                  <a:outerShdw blurRad="38100" dist="38100" dir="2700000" algn="tl">
                    <a:srgbClr val="000000">
                      <a:alpha val="43137"/>
                    </a:srgbClr>
                  </a:outerShdw>
                </a:effectLst>
              </a:rPr>
              <a:t>due piste per la preghiera:</a:t>
            </a:r>
          </a:p>
          <a:p>
            <a:r>
              <a:rPr lang="it-IT" sz="2400" dirty="0" smtClean="0">
                <a:effectLst>
                  <a:outerShdw blurRad="38100" dist="38100" dir="2700000" algn="tl">
                    <a:srgbClr val="000000">
                      <a:alpha val="43137"/>
                    </a:srgbClr>
                  </a:outerShdw>
                </a:effectLst>
              </a:rPr>
              <a:t> la prima </a:t>
            </a:r>
          </a:p>
          <a:p>
            <a:pPr algn="r"/>
            <a:r>
              <a:rPr lang="it-IT" sz="2400" dirty="0" smtClean="0">
                <a:effectLst>
                  <a:outerShdw blurRad="38100" dist="38100" dir="2700000" algn="tl">
                    <a:srgbClr val="000000">
                      <a:alpha val="43137"/>
                    </a:srgbClr>
                  </a:outerShdw>
                </a:effectLst>
              </a:rPr>
              <a:t>è tratta dalle parole di Carlo Carretto in apertura della tappa,</a:t>
            </a:r>
          </a:p>
          <a:p>
            <a:r>
              <a:rPr lang="it-IT" sz="2400" dirty="0" smtClean="0">
                <a:effectLst>
                  <a:outerShdw blurRad="38100" dist="38100" dir="2700000" algn="tl">
                    <a:srgbClr val="000000">
                      <a:alpha val="43137"/>
                    </a:srgbClr>
                  </a:outerShdw>
                </a:effectLst>
              </a:rPr>
              <a:t> la seconda </a:t>
            </a:r>
          </a:p>
          <a:p>
            <a:pPr algn="r"/>
            <a:r>
              <a:rPr lang="it-IT" sz="2400" dirty="0" smtClean="0">
                <a:effectLst>
                  <a:outerShdw blurRad="38100" dist="38100" dir="2700000" algn="tl">
                    <a:srgbClr val="000000">
                      <a:alpha val="43137"/>
                    </a:srgbClr>
                  </a:outerShdw>
                </a:effectLst>
              </a:rPr>
              <a:t>è in chiusura con uno spunto di preghiera collegato al testimone o al tema trattato.</a:t>
            </a:r>
            <a:endParaRPr lang="it-IT"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699792" y="1124744"/>
            <a:ext cx="6444208" cy="5078313"/>
          </a:xfrm>
          <a:prstGeom prst="rect">
            <a:avLst/>
          </a:prstGeom>
        </p:spPr>
        <p:txBody>
          <a:bodyPr wrap="square">
            <a:spAutoFit/>
          </a:bodyPr>
          <a:lstStyle/>
          <a:p>
            <a:pPr algn="ctr"/>
            <a:r>
              <a:rPr lang="it-IT" sz="2800" b="1" i="1" dirty="0" smtClean="0">
                <a:solidFill>
                  <a:schemeClr val="accent1"/>
                </a:solidFill>
                <a:effectLst>
                  <a:outerShdw blurRad="38100" dist="38100" dir="2700000" algn="tl">
                    <a:srgbClr val="000000">
                      <a:alpha val="43137"/>
                    </a:srgbClr>
                  </a:outerShdw>
                </a:effectLst>
              </a:rPr>
              <a:t>Testimoni</a:t>
            </a:r>
          </a:p>
          <a:p>
            <a:endParaRPr lang="it-IT" dirty="0" smtClean="0"/>
          </a:p>
          <a:p>
            <a:pPr lvl="1"/>
            <a:r>
              <a:rPr lang="it-IT" sz="2000" dirty="0" smtClean="0">
                <a:effectLst>
                  <a:outerShdw blurRad="38100" dist="38100" dir="2700000" algn="tl">
                    <a:srgbClr val="000000">
                      <a:alpha val="43137"/>
                    </a:srgbClr>
                  </a:outerShdw>
                </a:effectLst>
              </a:rPr>
              <a:t>Quest’anno vengono proposti testimoni</a:t>
            </a:r>
          </a:p>
          <a:p>
            <a:pPr lvl="1"/>
            <a:r>
              <a:rPr lang="it-IT" sz="2000" dirty="0" smtClean="0">
                <a:effectLst>
                  <a:outerShdw blurRad="38100" dist="38100" dir="2700000" algn="tl">
                    <a:srgbClr val="000000">
                      <a:alpha val="43137"/>
                    </a:srgbClr>
                  </a:outerShdw>
                </a:effectLst>
              </a:rPr>
              <a:t> che hanno vissuto e raccontato</a:t>
            </a:r>
          </a:p>
          <a:p>
            <a:pPr lvl="1"/>
            <a:r>
              <a:rPr lang="it-IT" sz="2000" dirty="0" smtClean="0">
                <a:effectLst>
                  <a:outerShdw blurRad="38100" dist="38100" dir="2700000" algn="tl">
                    <a:srgbClr val="000000">
                      <a:alpha val="43137"/>
                    </a:srgbClr>
                  </a:outerShdw>
                </a:effectLst>
              </a:rPr>
              <a:t> forti esperienze interiori in sintonia con il percorso della tappa:</a:t>
            </a:r>
          </a:p>
          <a:p>
            <a:endParaRPr lang="it-IT" dirty="0" smtClean="0"/>
          </a:p>
          <a:p>
            <a:pPr algn="just">
              <a:lnSpc>
                <a:spcPct val="150000"/>
              </a:lnSpc>
            </a:pPr>
            <a:r>
              <a:rPr lang="it-IT" sz="2400" b="1" dirty="0" smtClean="0">
                <a:solidFill>
                  <a:schemeClr val="tx2">
                    <a:lumMod val="60000"/>
                    <a:lumOff val="40000"/>
                  </a:schemeClr>
                </a:solidFill>
                <a:effectLst>
                  <a:outerShdw blurRad="38100" dist="38100" dir="2700000" algn="tl">
                    <a:srgbClr val="000000">
                      <a:alpha val="43137"/>
                    </a:srgbClr>
                  </a:outerShdw>
                </a:effectLst>
              </a:rPr>
              <a:t> 	In ricerca 		Dietrich </a:t>
            </a:r>
            <a:r>
              <a:rPr lang="it-IT" sz="2400" b="1" dirty="0" err="1" smtClean="0">
                <a:solidFill>
                  <a:schemeClr val="tx2">
                    <a:lumMod val="60000"/>
                    <a:lumOff val="40000"/>
                  </a:schemeClr>
                </a:solidFill>
                <a:effectLst>
                  <a:outerShdw blurRad="38100" dist="38100" dir="2700000" algn="tl">
                    <a:srgbClr val="000000">
                      <a:alpha val="43137"/>
                    </a:srgbClr>
                  </a:outerShdw>
                </a:effectLst>
              </a:rPr>
              <a:t>Bonhoffer</a:t>
            </a:r>
            <a:r>
              <a:rPr lang="it-IT" sz="2400" b="1" dirty="0" smtClean="0">
                <a:solidFill>
                  <a:schemeClr val="tx2">
                    <a:lumMod val="60000"/>
                    <a:lumOff val="40000"/>
                  </a:schemeClr>
                </a:solidFill>
                <a:effectLst>
                  <a:outerShdw blurRad="38100" dist="38100" dir="2700000" algn="tl">
                    <a:srgbClr val="000000">
                      <a:alpha val="43137"/>
                    </a:srgbClr>
                  </a:outerShdw>
                </a:effectLst>
              </a:rPr>
              <a:t> </a:t>
            </a:r>
          </a:p>
          <a:p>
            <a:pPr algn="just">
              <a:lnSpc>
                <a:spcPct val="150000"/>
              </a:lnSpc>
            </a:pPr>
            <a:r>
              <a:rPr lang="it-IT" sz="2400" b="1" dirty="0" smtClean="0">
                <a:solidFill>
                  <a:srgbClr val="C00000"/>
                </a:solidFill>
                <a:effectLst>
                  <a:outerShdw blurRad="38100" dist="38100" dir="2700000" algn="tl">
                    <a:srgbClr val="000000">
                      <a:alpha val="43137"/>
                    </a:srgbClr>
                  </a:outerShdw>
                </a:effectLst>
              </a:rPr>
              <a:t>	Con speranza 		Giuseppe Dossetti </a:t>
            </a:r>
          </a:p>
          <a:p>
            <a:pPr algn="just">
              <a:lnSpc>
                <a:spcPct val="150000"/>
              </a:lnSpc>
            </a:pPr>
            <a:r>
              <a:rPr lang="it-IT" sz="2400" b="1" dirty="0" smtClean="0">
                <a:solidFill>
                  <a:srgbClr val="79D525"/>
                </a:solidFill>
                <a:effectLst>
                  <a:outerShdw blurRad="38100" dist="38100" dir="2700000" algn="tl">
                    <a:srgbClr val="000000">
                      <a:alpha val="43137"/>
                    </a:srgbClr>
                  </a:outerShdw>
                </a:effectLst>
              </a:rPr>
              <a:t>	Affidabili 		Carlo Carretto</a:t>
            </a:r>
          </a:p>
          <a:p>
            <a:pPr algn="just">
              <a:lnSpc>
                <a:spcPct val="150000"/>
              </a:lnSpc>
            </a:pPr>
            <a:r>
              <a:rPr lang="it-IT" sz="2400" b="1" dirty="0" smtClean="0">
                <a:solidFill>
                  <a:schemeClr val="accent4">
                    <a:lumMod val="60000"/>
                    <a:lumOff val="40000"/>
                  </a:schemeClr>
                </a:solidFill>
                <a:effectLst>
                  <a:outerShdw blurRad="38100" dist="38100" dir="2700000" algn="tl">
                    <a:srgbClr val="000000">
                      <a:alpha val="43137"/>
                    </a:srgbClr>
                  </a:outerShdw>
                </a:effectLst>
              </a:rPr>
              <a:t>	</a:t>
            </a:r>
            <a:r>
              <a:rPr lang="it-IT" sz="2400" b="1" dirty="0" err="1" smtClean="0">
                <a:solidFill>
                  <a:schemeClr val="accent4">
                    <a:lumMod val="60000"/>
                    <a:lumOff val="40000"/>
                  </a:schemeClr>
                </a:solidFill>
                <a:effectLst>
                  <a:outerShdw blurRad="38100" dist="38100" dir="2700000" algn="tl">
                    <a:srgbClr val="000000">
                      <a:alpha val="43137"/>
                    </a:srgbClr>
                  </a:outerShdw>
                </a:effectLst>
              </a:rPr>
              <a:t>Contempl-attivi</a:t>
            </a:r>
            <a:r>
              <a:rPr lang="it-IT" sz="2400" b="1" dirty="0" smtClean="0">
                <a:solidFill>
                  <a:schemeClr val="accent4">
                    <a:lumMod val="60000"/>
                    <a:lumOff val="40000"/>
                  </a:schemeClr>
                </a:solidFill>
                <a:effectLst>
                  <a:outerShdw blurRad="38100" dist="38100" dir="2700000" algn="tl">
                    <a:srgbClr val="000000">
                      <a:alpha val="43137"/>
                    </a:srgbClr>
                  </a:outerShdw>
                </a:effectLst>
              </a:rPr>
              <a:t> 	Giuseppe </a:t>
            </a:r>
            <a:r>
              <a:rPr lang="it-IT" sz="2400" b="1" dirty="0" err="1" smtClean="0">
                <a:solidFill>
                  <a:schemeClr val="accent4">
                    <a:lumMod val="60000"/>
                    <a:lumOff val="40000"/>
                  </a:schemeClr>
                </a:solidFill>
                <a:effectLst>
                  <a:outerShdw blurRad="38100" dist="38100" dir="2700000" algn="tl">
                    <a:srgbClr val="000000">
                      <a:alpha val="43137"/>
                    </a:srgbClr>
                  </a:outerShdw>
                </a:effectLst>
              </a:rPr>
              <a:t>Lazzati</a:t>
            </a:r>
            <a:r>
              <a:rPr lang="it-IT" sz="2400" b="1" dirty="0" smtClean="0">
                <a:solidFill>
                  <a:schemeClr val="accent4">
                    <a:lumMod val="60000"/>
                    <a:lumOff val="40000"/>
                  </a:schemeClr>
                </a:solidFill>
                <a:effectLst>
                  <a:outerShdw blurRad="38100" dist="38100" dir="2700000" algn="tl">
                    <a:srgbClr val="000000">
                      <a:alpha val="43137"/>
                    </a:srgbClr>
                  </a:outerShdw>
                </a:effectLst>
              </a:rPr>
              <a:t> </a:t>
            </a:r>
          </a:p>
          <a:p>
            <a:pPr algn="just">
              <a:lnSpc>
                <a:spcPct val="150000"/>
              </a:lnSpc>
            </a:pPr>
            <a:r>
              <a:rPr lang="it-IT" sz="2400" b="1" dirty="0" smtClean="0">
                <a:solidFill>
                  <a:schemeClr val="accent1">
                    <a:lumMod val="60000"/>
                    <a:lumOff val="40000"/>
                  </a:schemeClr>
                </a:solidFill>
                <a:effectLst>
                  <a:outerShdw blurRad="38100" dist="38100" dir="2700000" algn="tl">
                    <a:srgbClr val="000000">
                      <a:alpha val="43137"/>
                    </a:srgbClr>
                  </a:outerShdw>
                </a:effectLst>
              </a:rPr>
              <a:t>	Unificati 		</a:t>
            </a:r>
            <a:r>
              <a:rPr lang="it-IT" sz="2400" b="1" dirty="0" err="1" smtClean="0">
                <a:solidFill>
                  <a:schemeClr val="accent1">
                    <a:lumMod val="60000"/>
                    <a:lumOff val="40000"/>
                  </a:schemeClr>
                </a:solidFill>
                <a:effectLst>
                  <a:outerShdw blurRad="38100" dist="38100" dir="2700000" algn="tl">
                    <a:srgbClr val="000000">
                      <a:alpha val="43137"/>
                    </a:srgbClr>
                  </a:outerShdw>
                </a:effectLst>
              </a:rPr>
              <a:t>Etty</a:t>
            </a:r>
            <a:r>
              <a:rPr lang="it-IT" sz="2400" b="1" dirty="0" smtClean="0">
                <a:solidFill>
                  <a:schemeClr val="accent1">
                    <a:lumMod val="60000"/>
                    <a:lumOff val="40000"/>
                  </a:schemeClr>
                </a:solidFill>
                <a:effectLst>
                  <a:outerShdw blurRad="38100" dist="38100" dir="2700000" algn="tl">
                    <a:srgbClr val="000000">
                      <a:alpha val="43137"/>
                    </a:srgbClr>
                  </a:outerShdw>
                </a:effectLst>
              </a:rPr>
              <a:t> </a:t>
            </a:r>
            <a:r>
              <a:rPr lang="it-IT" sz="2400" b="1" dirty="0" err="1" smtClean="0">
                <a:solidFill>
                  <a:schemeClr val="accent1">
                    <a:lumMod val="60000"/>
                    <a:lumOff val="40000"/>
                  </a:schemeClr>
                </a:solidFill>
                <a:effectLst>
                  <a:outerShdw blurRad="38100" dist="38100" dir="2700000" algn="tl">
                    <a:srgbClr val="000000">
                      <a:alpha val="43137"/>
                    </a:srgbClr>
                  </a:outerShdw>
                </a:effectLst>
              </a:rPr>
              <a:t>Hillesum</a:t>
            </a:r>
            <a:r>
              <a:rPr lang="it-IT" sz="2400" b="1" dirty="0" smtClean="0">
                <a:solidFill>
                  <a:schemeClr val="accent1">
                    <a:lumMod val="60000"/>
                    <a:lumOff val="40000"/>
                  </a:schemeClr>
                </a:solidFill>
                <a:effectLst>
                  <a:outerShdw blurRad="38100" dist="38100" dir="2700000" algn="tl">
                    <a:srgbClr val="000000">
                      <a:alpha val="43137"/>
                    </a:srgbClr>
                  </a:outerShdw>
                </a:effectLst>
              </a:rPr>
              <a:t> </a:t>
            </a:r>
            <a:endParaRPr lang="it-IT" sz="2400" b="1" dirty="0">
              <a:solidFill>
                <a:schemeClr val="accent1">
                  <a:lumMod val="60000"/>
                  <a:lumOff val="40000"/>
                </a:schemeClr>
              </a:solidFill>
              <a:effectLst>
                <a:outerShdw blurRad="38100" dist="38100" dir="2700000" algn="tl">
                  <a:srgbClr val="000000">
                    <a:alpha val="43137"/>
                  </a:srgbClr>
                </a:outerShdw>
              </a:effectLst>
            </a:endParaRPr>
          </a:p>
        </p:txBody>
      </p:sp>
      <p:sp>
        <p:nvSpPr>
          <p:cNvPr id="8" name="Rettangolo arrotondato 7"/>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5 Tappe una struttura comune</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arrotondato 5"/>
          <p:cNvSpPr/>
          <p:nvPr/>
        </p:nvSpPr>
        <p:spPr>
          <a:xfrm>
            <a:off x="3347864" y="260648"/>
            <a:ext cx="4860032" cy="62068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Riflessi della Cultura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sp>
        <p:nvSpPr>
          <p:cNvPr id="8" name="Rettangolo 7"/>
          <p:cNvSpPr/>
          <p:nvPr/>
        </p:nvSpPr>
        <p:spPr>
          <a:xfrm>
            <a:off x="3203848" y="1340768"/>
            <a:ext cx="5652120" cy="5016758"/>
          </a:xfrm>
          <a:prstGeom prst="rect">
            <a:avLst/>
          </a:prstGeom>
        </p:spPr>
        <p:txBody>
          <a:bodyPr wrap="square">
            <a:spAutoFit/>
          </a:bodyPr>
          <a:lstStyle/>
          <a:p>
            <a:pPr algn="r"/>
            <a:r>
              <a:rPr lang="it-IT" sz="2000" b="1" dirty="0" smtClean="0">
                <a:solidFill>
                  <a:schemeClr val="accent1">
                    <a:lumMod val="75000"/>
                  </a:schemeClr>
                </a:solidFill>
                <a:effectLst>
                  <a:outerShdw blurRad="38100" dist="38100" dir="2700000" algn="tl">
                    <a:srgbClr val="000000">
                      <a:alpha val="43137"/>
                    </a:srgbClr>
                  </a:outerShdw>
                </a:effectLst>
              </a:rPr>
              <a:t>Questo momento rappresenta una sezione aggiuntiva nel percorso della tappa,</a:t>
            </a:r>
          </a:p>
          <a:p>
            <a:pPr algn="r"/>
            <a:r>
              <a:rPr lang="it-IT" sz="2000" b="1" dirty="0" smtClean="0">
                <a:solidFill>
                  <a:schemeClr val="accent1">
                    <a:lumMod val="75000"/>
                  </a:schemeClr>
                </a:solidFill>
                <a:effectLst>
                  <a:outerShdw blurRad="38100" dist="38100" dir="2700000" algn="tl">
                    <a:srgbClr val="000000">
                      <a:alpha val="43137"/>
                    </a:srgbClr>
                  </a:outerShdw>
                </a:effectLst>
              </a:rPr>
              <a:t> proposta per </a:t>
            </a:r>
          </a:p>
          <a:p>
            <a:pPr algn="r"/>
            <a:r>
              <a:rPr lang="it-IT" sz="2000" b="1" dirty="0" smtClean="0">
                <a:solidFill>
                  <a:schemeClr val="accent1">
                    <a:lumMod val="75000"/>
                  </a:schemeClr>
                </a:solidFill>
                <a:effectLst>
                  <a:outerShdw blurRad="38100" dist="38100" dir="2700000" algn="tl">
                    <a:srgbClr val="000000">
                      <a:alpha val="43137"/>
                    </a:srgbClr>
                  </a:outerShdw>
                </a:effectLst>
              </a:rPr>
              <a:t>promuovere la discussione,</a:t>
            </a:r>
          </a:p>
          <a:p>
            <a:pPr algn="r"/>
            <a:r>
              <a:rPr lang="it-IT" sz="2000" b="1" dirty="0" smtClean="0">
                <a:solidFill>
                  <a:schemeClr val="accent1">
                    <a:lumMod val="75000"/>
                  </a:schemeClr>
                </a:solidFill>
                <a:effectLst>
                  <a:outerShdw blurRad="38100" dist="38100" dir="2700000" algn="tl">
                    <a:srgbClr val="000000">
                      <a:alpha val="43137"/>
                    </a:srgbClr>
                  </a:outerShdw>
                </a:effectLst>
              </a:rPr>
              <a:t> provocare la ricerca, </a:t>
            </a:r>
          </a:p>
          <a:p>
            <a:pPr algn="r"/>
            <a:r>
              <a:rPr lang="it-IT" sz="2000" b="1" dirty="0" smtClean="0">
                <a:solidFill>
                  <a:schemeClr val="accent1">
                    <a:lumMod val="75000"/>
                  </a:schemeClr>
                </a:solidFill>
                <a:effectLst>
                  <a:outerShdw blurRad="38100" dist="38100" dir="2700000" algn="tl">
                    <a:srgbClr val="000000">
                      <a:alpha val="43137"/>
                    </a:srgbClr>
                  </a:outerShdw>
                </a:effectLst>
              </a:rPr>
              <a:t>approfondire le tematiche, </a:t>
            </a:r>
          </a:p>
          <a:p>
            <a:pPr algn="r"/>
            <a:r>
              <a:rPr lang="it-IT" sz="2000" b="1" dirty="0" smtClean="0">
                <a:solidFill>
                  <a:schemeClr val="accent1">
                    <a:lumMod val="75000"/>
                  </a:schemeClr>
                </a:solidFill>
                <a:effectLst>
                  <a:outerShdw blurRad="38100" dist="38100" dir="2700000" algn="tl">
                    <a:srgbClr val="000000">
                      <a:alpha val="43137"/>
                    </a:srgbClr>
                  </a:outerShdw>
                </a:effectLst>
              </a:rPr>
              <a:t>assumere altri punti di vista.</a:t>
            </a:r>
          </a:p>
          <a:p>
            <a:pPr algn="r"/>
            <a:r>
              <a:rPr lang="it-IT" sz="2000" b="1" dirty="0" smtClean="0">
                <a:solidFill>
                  <a:schemeClr val="accent1">
                    <a:lumMod val="75000"/>
                  </a:schemeClr>
                </a:solidFill>
                <a:effectLst>
                  <a:outerShdw blurRad="38100" dist="38100" dir="2700000" algn="tl">
                    <a:srgbClr val="000000">
                      <a:alpha val="43137"/>
                    </a:srgbClr>
                  </a:outerShdw>
                </a:effectLst>
              </a:rPr>
              <a:t>Sono contributi del nostro mondo culturale, </a:t>
            </a:r>
          </a:p>
          <a:p>
            <a:pPr algn="r"/>
            <a:r>
              <a:rPr lang="it-IT" sz="2000" b="1" dirty="0" smtClean="0">
                <a:solidFill>
                  <a:schemeClr val="accent1">
                    <a:lumMod val="75000"/>
                  </a:schemeClr>
                </a:solidFill>
                <a:effectLst>
                  <a:outerShdw blurRad="38100" dist="38100" dir="2700000" algn="tl">
                    <a:srgbClr val="000000">
                      <a:alpha val="43137"/>
                    </a:srgbClr>
                  </a:outerShdw>
                </a:effectLst>
              </a:rPr>
              <a:t>provocazioni per ascoltare anche altre voci e cogliere angolature diverse del tema proposto.</a:t>
            </a:r>
          </a:p>
          <a:p>
            <a:pPr algn="r"/>
            <a:r>
              <a:rPr lang="it-IT" sz="2000" b="1" dirty="0" smtClean="0">
                <a:solidFill>
                  <a:schemeClr val="accent1">
                    <a:lumMod val="75000"/>
                  </a:schemeClr>
                </a:solidFill>
                <a:effectLst>
                  <a:outerShdw blurRad="38100" dist="38100" dir="2700000" algn="tl">
                    <a:srgbClr val="000000">
                      <a:alpha val="43137"/>
                    </a:srgbClr>
                  </a:outerShdw>
                </a:effectLst>
              </a:rPr>
              <a:t>Tali linguaggi consentono di:</a:t>
            </a:r>
          </a:p>
          <a:p>
            <a:pPr algn="r"/>
            <a:r>
              <a:rPr lang="it-IT" sz="2000" b="1" dirty="0" smtClean="0">
                <a:solidFill>
                  <a:schemeClr val="accent1">
                    <a:lumMod val="75000"/>
                  </a:schemeClr>
                </a:solidFill>
                <a:effectLst>
                  <a:outerShdw blurRad="38100" dist="38100" dir="2700000" algn="tl">
                    <a:srgbClr val="000000">
                      <a:alpha val="43137"/>
                    </a:srgbClr>
                  </a:outerShdw>
                </a:effectLst>
              </a:rPr>
              <a:t>• favorire nuove suggestioni a chi si avvicina;</a:t>
            </a:r>
          </a:p>
          <a:p>
            <a:pPr algn="r"/>
            <a:r>
              <a:rPr lang="it-IT" sz="2000" b="1" dirty="0" smtClean="0">
                <a:solidFill>
                  <a:schemeClr val="accent1">
                    <a:lumMod val="75000"/>
                  </a:schemeClr>
                </a:solidFill>
                <a:effectLst>
                  <a:outerShdw blurRad="38100" dist="38100" dir="2700000" algn="tl">
                    <a:srgbClr val="000000">
                      <a:alpha val="43137"/>
                    </a:srgbClr>
                  </a:outerShdw>
                </a:effectLst>
              </a:rPr>
              <a:t>• aiutare ad avere un po’ di dimestichezza con linguaggi magari poco conosciuti;</a:t>
            </a:r>
          </a:p>
          <a:p>
            <a:pPr algn="r"/>
            <a:r>
              <a:rPr lang="it-IT" sz="2000" b="1" dirty="0" smtClean="0">
                <a:solidFill>
                  <a:schemeClr val="accent1">
                    <a:lumMod val="75000"/>
                  </a:schemeClr>
                </a:solidFill>
                <a:effectLst>
                  <a:outerShdw blurRad="38100" dist="38100" dir="2700000" algn="tl">
                    <a:srgbClr val="000000">
                      <a:alpha val="43137"/>
                    </a:srgbClr>
                  </a:outerShdw>
                </a:effectLst>
              </a:rPr>
              <a:t>• facilitare la riflessione personale e la discussione di gruppo …</a:t>
            </a:r>
            <a:endParaRPr lang="it-IT" sz="2000" b="1" dirty="0">
              <a:solidFill>
                <a:schemeClr val="accent1">
                  <a:lumMod val="75000"/>
                </a:schemeClr>
              </a:solidFill>
              <a:effectLst>
                <a:outerShdw blurRad="38100" dist="38100" dir="2700000" algn="tl">
                  <a:srgbClr val="000000">
                    <a:alpha val="43137"/>
                  </a:srgbClr>
                </a:outerShdw>
              </a:effectLst>
            </a:endParaRPr>
          </a:p>
        </p:txBody>
      </p:sp>
      <p:grpSp>
        <p:nvGrpSpPr>
          <p:cNvPr id="9" name="Gruppo 8"/>
          <p:cNvGrpSpPr/>
          <p:nvPr/>
        </p:nvGrpSpPr>
        <p:grpSpPr>
          <a:xfrm>
            <a:off x="395536" y="4869160"/>
            <a:ext cx="2592288" cy="1080120"/>
            <a:chOff x="395536" y="4869160"/>
            <a:chExt cx="2592288" cy="1080120"/>
          </a:xfrm>
          <a:scene3d>
            <a:camera prst="orthographicFront">
              <a:rot lat="0" lon="0" rev="0"/>
            </a:camera>
            <a:lightRig rig="balanced" dir="t">
              <a:rot lat="0" lon="0" rev="8700000"/>
            </a:lightRig>
          </a:scene3d>
        </p:grpSpPr>
        <p:sp>
          <p:nvSpPr>
            <p:cNvPr id="10" name="Ovale 9"/>
            <p:cNvSpPr/>
            <p:nvPr/>
          </p:nvSpPr>
          <p:spPr>
            <a:xfrm>
              <a:off x="395536" y="4869160"/>
              <a:ext cx="2592288" cy="1080120"/>
            </a:xfrm>
            <a:prstGeom prst="ellipse">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80000"/>
                </a:lnSpc>
                <a:buFont typeface="Wingdings" pitchFamily="2" charset="2"/>
                <a:buNone/>
                <a:defRPr/>
              </a:pPr>
              <a:endPar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CasellaDiTesto 10"/>
            <p:cNvSpPr txBox="1"/>
            <p:nvPr/>
          </p:nvSpPr>
          <p:spPr>
            <a:xfrm>
              <a:off x="467544" y="5157192"/>
              <a:ext cx="2304256" cy="437043"/>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lvl="1" algn="ctr">
                <a:lnSpc>
                  <a:spcPct val="80000"/>
                </a:lnSpc>
                <a:defRPr/>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Immagini</a:t>
              </a:r>
              <a:endPar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endParaRPr>
            </a:p>
          </p:txBody>
        </p:sp>
      </p:grpSp>
      <p:grpSp>
        <p:nvGrpSpPr>
          <p:cNvPr id="12" name="Gruppo 11"/>
          <p:cNvGrpSpPr/>
          <p:nvPr/>
        </p:nvGrpSpPr>
        <p:grpSpPr>
          <a:xfrm>
            <a:off x="-325515" y="3501008"/>
            <a:ext cx="3024336" cy="1240227"/>
            <a:chOff x="-325515" y="3501008"/>
            <a:chExt cx="3024336" cy="1240227"/>
          </a:xfrm>
        </p:grpSpPr>
        <p:sp>
          <p:nvSpPr>
            <p:cNvPr id="13" name="Ovale 12"/>
            <p:cNvSpPr/>
            <p:nvPr/>
          </p:nvSpPr>
          <p:spPr>
            <a:xfrm rot="19838826">
              <a:off x="0" y="3501008"/>
              <a:ext cx="2376264" cy="115212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80000"/>
                </a:lnSpc>
                <a:buFont typeface="Wingdings" pitchFamily="2" charset="2"/>
                <a:buNone/>
                <a:defRPr/>
              </a:pPr>
              <a:endPar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CasellaDiTesto 13"/>
            <p:cNvSpPr txBox="1"/>
            <p:nvPr/>
          </p:nvSpPr>
          <p:spPr>
            <a:xfrm rot="19647888">
              <a:off x="-325515" y="3682484"/>
              <a:ext cx="3024336" cy="1058751"/>
            </a:xfrm>
            <a:prstGeom prst="rect">
              <a:avLst/>
            </a:prstGeom>
            <a:noFill/>
            <a:scene3d>
              <a:camera prst="orthographicFront"/>
              <a:lightRig rig="threePt" dir="t"/>
            </a:scene3d>
            <a:sp3d>
              <a:bevelT/>
            </a:sp3d>
          </p:spPr>
          <p:txBody>
            <a:bodyPr wrap="square" rtlCol="0">
              <a:spAutoFit/>
            </a:bodyPr>
            <a:lstStyle/>
            <a:p>
              <a:pPr lvl="1" algn="ctr">
                <a:lnSpc>
                  <a:spcPct val="80000"/>
                </a:lnSpc>
                <a:buFont typeface="Wingdings" pitchFamily="2" charset="2"/>
                <a:buNone/>
                <a:defRPr/>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Suoni e parole</a:t>
              </a:r>
            </a:p>
            <a:p>
              <a:endParaRPr lang="it-IT" dirty="0"/>
            </a:p>
          </p:txBody>
        </p:sp>
      </p:grpSp>
      <p:grpSp>
        <p:nvGrpSpPr>
          <p:cNvPr id="15" name="Gruppo 14"/>
          <p:cNvGrpSpPr/>
          <p:nvPr/>
        </p:nvGrpSpPr>
        <p:grpSpPr>
          <a:xfrm rot="943671">
            <a:off x="-17520" y="2130436"/>
            <a:ext cx="3563888" cy="1217518"/>
            <a:chOff x="0" y="2132856"/>
            <a:chExt cx="3563888" cy="1217518"/>
          </a:xfrm>
          <a:scene3d>
            <a:camera prst="orthographicFront">
              <a:rot lat="0" lon="0" rev="0"/>
            </a:camera>
            <a:lightRig rig="balanced" dir="t">
              <a:rot lat="0" lon="0" rev="8700000"/>
            </a:lightRig>
          </a:scene3d>
        </p:grpSpPr>
        <p:sp>
          <p:nvSpPr>
            <p:cNvPr id="17" name="Ovale 16"/>
            <p:cNvSpPr/>
            <p:nvPr/>
          </p:nvSpPr>
          <p:spPr>
            <a:xfrm>
              <a:off x="0" y="2132856"/>
              <a:ext cx="3563888" cy="1080120"/>
            </a:xfrm>
            <a:prstGeom prst="ellipse">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80000"/>
                </a:lnSpc>
                <a:buFont typeface="Wingdings" pitchFamily="2" charset="2"/>
                <a:buNone/>
                <a:defRPr/>
              </a:pPr>
              <a:endPar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CasellaDiTesto 17"/>
            <p:cNvSpPr txBox="1"/>
            <p:nvPr/>
          </p:nvSpPr>
          <p:spPr>
            <a:xfrm>
              <a:off x="0" y="2291623"/>
              <a:ext cx="3563888" cy="1058751"/>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lvl="1" algn="ctr">
                <a:lnSpc>
                  <a:spcPct val="80000"/>
                </a:lnSpc>
                <a:defRPr/>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Storie in movimento</a:t>
              </a:r>
            </a:p>
            <a:p>
              <a:pPr algn="ctr"/>
              <a:endParaRPr lang="it-IT" dirty="0"/>
            </a:p>
          </p:txBody>
        </p:sp>
      </p:grpSp>
      <p:grpSp>
        <p:nvGrpSpPr>
          <p:cNvPr id="19" name="Gruppo 18"/>
          <p:cNvGrpSpPr/>
          <p:nvPr/>
        </p:nvGrpSpPr>
        <p:grpSpPr>
          <a:xfrm rot="20751972">
            <a:off x="-152032" y="963517"/>
            <a:ext cx="3806557" cy="864096"/>
            <a:chOff x="1701547" y="1412776"/>
            <a:chExt cx="3806557" cy="864096"/>
          </a:xfrm>
        </p:grpSpPr>
        <p:sp>
          <p:nvSpPr>
            <p:cNvPr id="20" name="Ovale 19"/>
            <p:cNvSpPr/>
            <p:nvPr/>
          </p:nvSpPr>
          <p:spPr>
            <a:xfrm>
              <a:off x="1907704" y="1412776"/>
              <a:ext cx="3600400" cy="86409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701547" y="1492177"/>
              <a:ext cx="3744416" cy="782202"/>
            </a:xfrm>
            <a:prstGeom prst="rect">
              <a:avLst/>
            </a:prstGeom>
            <a:scene3d>
              <a:camera prst="orthographicFront"/>
              <a:lightRig rig="threePt" dir="t"/>
            </a:scene3d>
            <a:sp3d>
              <a:bevelT/>
            </a:sp3d>
          </p:spPr>
          <p:txBody>
            <a:bodyPr wrap="square">
              <a:spAutoFit/>
            </a:bodyPr>
            <a:lstStyle/>
            <a:p>
              <a:pPr lvl="1" algn="ctr">
                <a:lnSpc>
                  <a:spcPct val="80000"/>
                </a:lnSpc>
                <a:buFont typeface="Wingdings" pitchFamily="2" charset="2"/>
                <a:buNone/>
                <a:defRPr/>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Parole </a:t>
              </a:r>
              <a:r>
                <a:rPr lang="it-IT"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con pensieri</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sinottico1.JPG"/>
          <p:cNvPicPr>
            <a:picLocks noChangeAspect="1"/>
          </p:cNvPicPr>
          <p:nvPr/>
        </p:nvPicPr>
        <p:blipFill>
          <a:blip r:embed="rId3" cstate="print"/>
          <a:stretch>
            <a:fillRect/>
          </a:stretch>
        </p:blipFill>
        <p:spPr>
          <a:xfrm>
            <a:off x="323528" y="245079"/>
            <a:ext cx="4445124" cy="6247201"/>
          </a:xfrm>
          <a:prstGeom prst="rect">
            <a:avLst/>
          </a:prstGeom>
        </p:spPr>
      </p:pic>
      <p:pic>
        <p:nvPicPr>
          <p:cNvPr id="9" name="Immagine 8" descr="sinot2.JPG"/>
          <p:cNvPicPr>
            <a:picLocks noChangeAspect="1"/>
          </p:cNvPicPr>
          <p:nvPr/>
        </p:nvPicPr>
        <p:blipFill>
          <a:blip r:embed="rId4" cstate="print"/>
          <a:stretch>
            <a:fillRect/>
          </a:stretch>
        </p:blipFill>
        <p:spPr>
          <a:xfrm>
            <a:off x="4788024" y="260648"/>
            <a:ext cx="4034284" cy="624115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771800" y="476672"/>
            <a:ext cx="6030416" cy="1969770"/>
          </a:xfrm>
          <a:prstGeom prst="rect">
            <a:avLst/>
          </a:prstGeom>
        </p:spPr>
        <p:txBody>
          <a:bodyPr wrap="square">
            <a:spAutoFit/>
          </a:bodyPr>
          <a:lstStyle/>
          <a:p>
            <a:pPr algn="ctr"/>
            <a:r>
              <a:rPr lang="it-IT" b="1" dirty="0" smtClean="0"/>
              <a:t>Il </a:t>
            </a:r>
            <a:r>
              <a:rPr lang="it-IT" sz="3200" b="1" dirty="0" smtClean="0">
                <a:solidFill>
                  <a:schemeClr val="accent1">
                    <a:lumMod val="75000"/>
                  </a:schemeClr>
                </a:solidFill>
                <a:effectLst>
                  <a:outerShdw blurRad="38100" dist="38100" dir="2700000" algn="tl">
                    <a:srgbClr val="000000">
                      <a:alpha val="43137"/>
                    </a:srgbClr>
                  </a:outerShdw>
                </a:effectLst>
              </a:rPr>
              <a:t>dvd</a:t>
            </a:r>
            <a:r>
              <a:rPr lang="it-IT" b="1" dirty="0" smtClean="0"/>
              <a:t> correda il testo e presenta una</a:t>
            </a:r>
          </a:p>
          <a:p>
            <a:pPr algn="ctr"/>
            <a:r>
              <a:rPr lang="it-IT" b="1" dirty="0" smtClean="0"/>
              <a:t>raccolta di contributi multimediali, articolati in due percorsi</a:t>
            </a:r>
          </a:p>
          <a:p>
            <a:pPr algn="ctr"/>
            <a:r>
              <a:rPr lang="it-IT" b="1" dirty="0" smtClean="0"/>
              <a:t>che si sviluppano in parallelo al testo:</a:t>
            </a:r>
          </a:p>
          <a:p>
            <a:pPr algn="ctr"/>
            <a:r>
              <a:rPr lang="it-IT" b="1" dirty="0" smtClean="0"/>
              <a:t> il primo offre dei  commenti ai brani evangelici; </a:t>
            </a:r>
          </a:p>
          <a:p>
            <a:pPr algn="ctr"/>
            <a:r>
              <a:rPr lang="it-IT" b="1" dirty="0" smtClean="0"/>
              <a:t>il secondo raccoglie delle testimonianze di vita per arricchirne i contenuti. </a:t>
            </a:r>
            <a:endParaRPr lang="it-IT" dirty="0"/>
          </a:p>
        </p:txBody>
      </p:sp>
      <p:pic>
        <p:nvPicPr>
          <p:cNvPr id="8" name="Immagine 7" descr="dvd1.JPG"/>
          <p:cNvPicPr>
            <a:picLocks noChangeAspect="1"/>
          </p:cNvPicPr>
          <p:nvPr/>
        </p:nvPicPr>
        <p:blipFill>
          <a:blip r:embed="rId5" cstate="print"/>
          <a:stretch>
            <a:fillRect/>
          </a:stretch>
        </p:blipFill>
        <p:spPr>
          <a:xfrm>
            <a:off x="467544" y="2688782"/>
            <a:ext cx="4527798" cy="3548530"/>
          </a:xfrm>
          <a:prstGeom prst="rect">
            <a:avLst/>
          </a:prstGeom>
        </p:spPr>
      </p:pic>
      <p:pic>
        <p:nvPicPr>
          <p:cNvPr id="10" name="Immagine 9" descr="dvd2.JPG"/>
          <p:cNvPicPr>
            <a:picLocks noChangeAspect="1"/>
          </p:cNvPicPr>
          <p:nvPr/>
        </p:nvPicPr>
        <p:blipFill>
          <a:blip r:embed="rId6" cstate="print"/>
          <a:stretch>
            <a:fillRect/>
          </a:stretch>
        </p:blipFill>
        <p:spPr>
          <a:xfrm>
            <a:off x="5004048" y="2708920"/>
            <a:ext cx="4103714" cy="3529209"/>
          </a:xfrm>
          <a:prstGeom prst="rect">
            <a:avLst/>
          </a:prstGeom>
        </p:spPr>
      </p:pic>
      <p:cxnSp>
        <p:nvCxnSpPr>
          <p:cNvPr id="12" name="Connettore 1 11"/>
          <p:cNvCxnSpPr/>
          <p:nvPr/>
        </p:nvCxnSpPr>
        <p:spPr>
          <a:xfrm>
            <a:off x="5004048" y="2708920"/>
            <a:ext cx="0" cy="352839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copertina1_2014.JPG"/>
          <p:cNvPicPr>
            <a:picLocks noChangeAspect="1"/>
          </p:cNvPicPr>
          <p:nvPr/>
        </p:nvPicPr>
        <p:blipFill>
          <a:blip r:embed="rId3" cstate="print"/>
          <a:stretch>
            <a:fillRect/>
          </a:stretch>
        </p:blipFill>
        <p:spPr>
          <a:xfrm>
            <a:off x="3059832" y="-6696"/>
            <a:ext cx="3240360" cy="6864696"/>
          </a:xfrm>
          <a:prstGeom prst="rect">
            <a:avLst/>
          </a:prstGeom>
        </p:spPr>
      </p:pic>
      <p:sp>
        <p:nvSpPr>
          <p:cNvPr id="9" name="CasellaDiTesto 8"/>
          <p:cNvSpPr txBox="1"/>
          <p:nvPr/>
        </p:nvSpPr>
        <p:spPr>
          <a:xfrm>
            <a:off x="6516216" y="116632"/>
            <a:ext cx="2376264" cy="6801862"/>
          </a:xfrm>
          <a:prstGeom prst="rect">
            <a:avLst/>
          </a:prstGeom>
          <a:noFill/>
        </p:spPr>
        <p:txBody>
          <a:bodyPr wrap="square" rtlCol="0">
            <a:spAutoFit/>
          </a:bodyPr>
          <a:lstStyle/>
          <a:p>
            <a:r>
              <a:rPr lang="it-IT" sz="2000" dirty="0" smtClean="0"/>
              <a:t>Abbiamo così pensato di affiancare a firme “celebri” (colorate) le</a:t>
            </a:r>
          </a:p>
          <a:p>
            <a:r>
              <a:rPr lang="it-IT" sz="2000" dirty="0" smtClean="0"/>
              <a:t>firme di persone “comuni”, nel senso che non sono famose, anche se non sono mai banali! </a:t>
            </a:r>
          </a:p>
          <a:p>
            <a:r>
              <a:rPr lang="it-IT" sz="2000" dirty="0" smtClean="0"/>
              <a:t>Sono le firme degli autori di questo testo,</a:t>
            </a:r>
          </a:p>
          <a:p>
            <a:r>
              <a:rPr lang="it-IT" sz="2000" dirty="0" smtClean="0"/>
              <a:t>alle quali potranno e dovranno aggiungersi quelle di ciascuno di voi, che avete in mano il sussidio, che vuole condurre a scoprirvi co-autori</a:t>
            </a:r>
          </a:p>
          <a:p>
            <a:r>
              <a:rPr lang="it-IT" sz="2000" dirty="0" smtClean="0"/>
              <a:t>della vostra vita unica e irripetibile.</a:t>
            </a:r>
            <a:endParaRPr lang="it-IT" sz="2000" dirty="0"/>
          </a:p>
        </p:txBody>
      </p:sp>
      <p:sp>
        <p:nvSpPr>
          <p:cNvPr id="10" name="CasellaDiTesto 9"/>
          <p:cNvSpPr txBox="1"/>
          <p:nvPr/>
        </p:nvSpPr>
        <p:spPr>
          <a:xfrm>
            <a:off x="216024" y="205472"/>
            <a:ext cx="3131840" cy="6247864"/>
          </a:xfrm>
          <a:prstGeom prst="rect">
            <a:avLst/>
          </a:prstGeom>
          <a:noFill/>
        </p:spPr>
        <p:txBody>
          <a:bodyPr wrap="square" rtlCol="0">
            <a:spAutoFit/>
          </a:bodyPr>
          <a:lstStyle/>
          <a:p>
            <a:r>
              <a:rPr lang="it-IT" sz="2000" dirty="0" smtClean="0"/>
              <a:t>C’è sempre un momento forte, impegnativo nella vita di ciascuno, nel quale ci è richiesto di apporre una firma … </a:t>
            </a:r>
          </a:p>
          <a:p>
            <a:r>
              <a:rPr lang="it-IT" sz="2000" dirty="0" smtClean="0"/>
              <a:t>Ma c’è un “progetto” che ci precede e al quale non sempre prestiamo</a:t>
            </a:r>
          </a:p>
          <a:p>
            <a:r>
              <a:rPr lang="it-IT" sz="2000" dirty="0" smtClean="0"/>
              <a:t>la giusta attenzione …</a:t>
            </a:r>
          </a:p>
          <a:p>
            <a:endParaRPr lang="it-IT" sz="2000" dirty="0" smtClean="0"/>
          </a:p>
          <a:p>
            <a:r>
              <a:rPr lang="it-IT" sz="2000" dirty="0" smtClean="0"/>
              <a:t>ogni nostra esistenza, a prescindere </a:t>
            </a:r>
          </a:p>
          <a:p>
            <a:r>
              <a:rPr lang="it-IT" sz="2000" dirty="0" smtClean="0"/>
              <a:t>dalla condizione più o</a:t>
            </a:r>
          </a:p>
          <a:p>
            <a:r>
              <a:rPr lang="it-IT" sz="2000" dirty="0" smtClean="0"/>
              <a:t>meno felice che la può attraversare, è scaturita da un progetto</a:t>
            </a:r>
          </a:p>
          <a:p>
            <a:r>
              <a:rPr lang="it-IT" sz="2000" dirty="0" smtClean="0"/>
              <a:t>d’amore sul quale il Signore stesso ha posto la sua firma! Noi tutti  siamo figli dell’Autore della vita.</a:t>
            </a:r>
            <a:endParaRPr lang="it-IT"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5.JPG"/>
          <p:cNvPicPr>
            <a:picLocks noChangeAspect="1"/>
          </p:cNvPicPr>
          <p:nvPr/>
        </p:nvPicPr>
        <p:blipFill>
          <a:blip r:embed="rId3" cstate="print"/>
          <a:stretch>
            <a:fillRect/>
          </a:stretch>
        </p:blipFill>
        <p:spPr>
          <a:xfrm>
            <a:off x="3419872" y="3656838"/>
            <a:ext cx="2454398" cy="3201162"/>
          </a:xfrm>
          <a:prstGeom prst="rect">
            <a:avLst/>
          </a:prstGeom>
        </p:spPr>
      </p:pic>
      <p:pic>
        <p:nvPicPr>
          <p:cNvPr id="9" name="Immagine 8" descr="181933_7334.jpg"/>
          <p:cNvPicPr>
            <a:picLocks noChangeAspect="1"/>
          </p:cNvPicPr>
          <p:nvPr/>
        </p:nvPicPr>
        <p:blipFill>
          <a:blip r:embed="rId4" cstate="print"/>
          <a:stretch>
            <a:fillRect/>
          </a:stretch>
        </p:blipFill>
        <p:spPr>
          <a:xfrm>
            <a:off x="0" y="188640"/>
            <a:ext cx="2571750" cy="3429000"/>
          </a:xfrm>
          <a:prstGeom prst="rect">
            <a:avLst/>
          </a:prstGeom>
        </p:spPr>
      </p:pic>
      <p:sp>
        <p:nvSpPr>
          <p:cNvPr id="6" name="Rettangolo arrotondato 5"/>
          <p:cNvSpPr/>
          <p:nvPr/>
        </p:nvSpPr>
        <p:spPr>
          <a:xfrm>
            <a:off x="1403648" y="0"/>
            <a:ext cx="6984776" cy="576064"/>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2">
                    <a:lumMod val="60000"/>
                    <a:lumOff val="40000"/>
                  </a:schemeClr>
                </a:solidFill>
                <a:effectLst>
                  <a:outerShdw blurRad="38100" dist="38100" dir="2700000" algn="tl">
                    <a:srgbClr val="000000">
                      <a:alpha val="43137"/>
                    </a:srgbClr>
                  </a:outerShdw>
                </a:effectLst>
                <a:latin typeface="Mistral" pitchFamily="66" charset="0"/>
              </a:rPr>
              <a:t>MATERIALI UTILI PER IMMAGINI</a:t>
            </a:r>
            <a:endParaRPr lang="it-IT" sz="3200" b="1" dirty="0">
              <a:solidFill>
                <a:schemeClr val="tx2">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8" name="Immagine 7" descr="394037_2987.jpg"/>
          <p:cNvPicPr>
            <a:picLocks noChangeAspect="1"/>
          </p:cNvPicPr>
          <p:nvPr/>
        </p:nvPicPr>
        <p:blipFill>
          <a:blip r:embed="rId5" cstate="print"/>
          <a:stretch>
            <a:fillRect/>
          </a:stretch>
        </p:blipFill>
        <p:spPr>
          <a:xfrm>
            <a:off x="5940152" y="4450296"/>
            <a:ext cx="3203848" cy="2391605"/>
          </a:xfrm>
          <a:prstGeom prst="rect">
            <a:avLst/>
          </a:prstGeom>
        </p:spPr>
      </p:pic>
      <p:pic>
        <p:nvPicPr>
          <p:cNvPr id="10" name="Immagine 9" descr="1178215_56229439.jpg"/>
          <p:cNvPicPr>
            <a:picLocks noChangeAspect="1"/>
          </p:cNvPicPr>
          <p:nvPr/>
        </p:nvPicPr>
        <p:blipFill>
          <a:blip r:embed="rId6" cstate="print"/>
          <a:stretch>
            <a:fillRect/>
          </a:stretch>
        </p:blipFill>
        <p:spPr>
          <a:xfrm>
            <a:off x="5796136" y="476672"/>
            <a:ext cx="2771800" cy="2078850"/>
          </a:xfrm>
          <a:prstGeom prst="rect">
            <a:avLst/>
          </a:prstGeom>
        </p:spPr>
      </p:pic>
      <p:pic>
        <p:nvPicPr>
          <p:cNvPr id="12" name="Immagine 11" descr="3.JPG"/>
          <p:cNvPicPr>
            <a:picLocks noChangeAspect="1"/>
          </p:cNvPicPr>
          <p:nvPr/>
        </p:nvPicPr>
        <p:blipFill>
          <a:blip r:embed="rId7" cstate="print"/>
          <a:stretch>
            <a:fillRect/>
          </a:stretch>
        </p:blipFill>
        <p:spPr>
          <a:xfrm>
            <a:off x="4067944" y="620688"/>
            <a:ext cx="1977733" cy="3774926"/>
          </a:xfrm>
          <a:prstGeom prst="rect">
            <a:avLst/>
          </a:prstGeom>
        </p:spPr>
      </p:pic>
      <p:pic>
        <p:nvPicPr>
          <p:cNvPr id="13" name="Immagine 12" descr="4.JPG"/>
          <p:cNvPicPr>
            <a:picLocks noChangeAspect="1"/>
          </p:cNvPicPr>
          <p:nvPr/>
        </p:nvPicPr>
        <p:blipFill>
          <a:blip r:embed="rId8" cstate="print"/>
          <a:stretch>
            <a:fillRect/>
          </a:stretch>
        </p:blipFill>
        <p:spPr>
          <a:xfrm>
            <a:off x="6300192" y="2780928"/>
            <a:ext cx="1705545" cy="2431520"/>
          </a:xfrm>
          <a:prstGeom prst="rect">
            <a:avLst/>
          </a:prstGeom>
        </p:spPr>
      </p:pic>
      <p:pic>
        <p:nvPicPr>
          <p:cNvPr id="14" name="Immagine 13" descr="2.JPG"/>
          <p:cNvPicPr>
            <a:picLocks noChangeAspect="1"/>
          </p:cNvPicPr>
          <p:nvPr/>
        </p:nvPicPr>
        <p:blipFill>
          <a:blip r:embed="rId9" cstate="print"/>
          <a:stretch>
            <a:fillRect/>
          </a:stretch>
        </p:blipFill>
        <p:spPr>
          <a:xfrm>
            <a:off x="0" y="3816572"/>
            <a:ext cx="2722041" cy="3041428"/>
          </a:xfrm>
          <a:prstGeom prst="rect">
            <a:avLst/>
          </a:prstGeom>
        </p:spPr>
      </p:pic>
      <p:pic>
        <p:nvPicPr>
          <p:cNvPr id="11" name="Immagine 10" descr="1.JPG"/>
          <p:cNvPicPr>
            <a:picLocks noChangeAspect="1"/>
          </p:cNvPicPr>
          <p:nvPr/>
        </p:nvPicPr>
        <p:blipFill>
          <a:blip r:embed="rId10" cstate="print"/>
          <a:stretch>
            <a:fillRect/>
          </a:stretch>
        </p:blipFill>
        <p:spPr>
          <a:xfrm>
            <a:off x="1691679" y="1700808"/>
            <a:ext cx="2671145" cy="266429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4" name="CasellaDiTesto 3"/>
          <p:cNvSpPr txBox="1"/>
          <p:nvPr/>
        </p:nvSpPr>
        <p:spPr>
          <a:xfrm>
            <a:off x="2915816" y="260648"/>
            <a:ext cx="4536504" cy="584775"/>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solidFill>
                  <a:schemeClr val="tx2">
                    <a:lumMod val="60000"/>
                    <a:lumOff val="40000"/>
                  </a:schemeClr>
                </a:solidFill>
                <a:effectLst>
                  <a:outerShdw blurRad="38100" dist="38100" dir="2700000" algn="tl">
                    <a:srgbClr val="000000">
                      <a:alpha val="43137"/>
                    </a:srgbClr>
                  </a:outerShdw>
                </a:effectLst>
                <a:latin typeface="Mistral" pitchFamily="66" charset="0"/>
              </a:rPr>
              <a:t>IN RICERCA</a:t>
            </a:r>
            <a:endParaRPr lang="it-IT" sz="3200" b="1" dirty="0">
              <a:solidFill>
                <a:schemeClr val="tx2">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6" name="Immagine 5" descr="11.JPG"/>
          <p:cNvPicPr>
            <a:picLocks noChangeAspect="1"/>
          </p:cNvPicPr>
          <p:nvPr/>
        </p:nvPicPr>
        <p:blipFill>
          <a:blip r:embed="rId4" cstate="print"/>
          <a:stretch>
            <a:fillRect/>
          </a:stretch>
        </p:blipFill>
        <p:spPr>
          <a:xfrm>
            <a:off x="251520" y="980728"/>
            <a:ext cx="3888854" cy="5155868"/>
          </a:xfrm>
          <a:prstGeom prst="rect">
            <a:avLst/>
          </a:prstGeom>
        </p:spPr>
      </p:pic>
      <p:pic>
        <p:nvPicPr>
          <p:cNvPr id="8" name="Immagine 7" descr="394037_2987.jpg"/>
          <p:cNvPicPr>
            <a:picLocks noChangeAspect="1"/>
          </p:cNvPicPr>
          <p:nvPr/>
        </p:nvPicPr>
        <p:blipFill>
          <a:blip r:embed="rId5" cstate="print"/>
          <a:stretch>
            <a:fillRect/>
          </a:stretch>
        </p:blipFill>
        <p:spPr>
          <a:xfrm>
            <a:off x="4282610" y="1772816"/>
            <a:ext cx="4861390" cy="3628925"/>
          </a:xfrm>
          <a:prstGeom prst="rect">
            <a:avLst/>
          </a:prstGeom>
        </p:spPr>
      </p:pic>
      <p:sp>
        <p:nvSpPr>
          <p:cNvPr id="9" name="Rettangolo 8"/>
          <p:cNvSpPr/>
          <p:nvPr/>
        </p:nvSpPr>
        <p:spPr>
          <a:xfrm>
            <a:off x="1547664" y="6211669"/>
            <a:ext cx="6624736" cy="646331"/>
          </a:xfrm>
          <a:prstGeom prst="rect">
            <a:avLst/>
          </a:prstGeom>
        </p:spPr>
        <p:txBody>
          <a:bodyPr wrap="square">
            <a:spAutoFit/>
          </a:bodyPr>
          <a:lstStyle/>
          <a:p>
            <a:r>
              <a:rPr lang="it-IT" b="1" dirty="0" smtClean="0"/>
              <a:t>Michelangelo Buonarroti (Caprese 1475 – Roma 1564), Studi per la</a:t>
            </a:r>
          </a:p>
          <a:p>
            <a:r>
              <a:rPr lang="it-IT" dirty="0" smtClean="0"/>
              <a:t>Sibilla libica, 1511-12, New York, </a:t>
            </a:r>
            <a:r>
              <a:rPr lang="it-IT" dirty="0" err="1" smtClean="0"/>
              <a:t>Metropolitan</a:t>
            </a:r>
            <a:r>
              <a:rPr lang="it-IT" dirty="0" smtClean="0"/>
              <a:t> </a:t>
            </a:r>
            <a:r>
              <a:rPr lang="it-IT" dirty="0" err="1" smtClean="0"/>
              <a:t>Museum</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4" name="Immagine 3" descr="bonhoeffer.jpg"/>
          <p:cNvPicPr>
            <a:picLocks noChangeAspect="1"/>
          </p:cNvPicPr>
          <p:nvPr/>
        </p:nvPicPr>
        <p:blipFill>
          <a:blip r:embed="rId4" cstate="print"/>
          <a:stretch>
            <a:fillRect/>
          </a:stretch>
        </p:blipFill>
        <p:spPr>
          <a:xfrm>
            <a:off x="3131840" y="1279428"/>
            <a:ext cx="2520280" cy="3733748"/>
          </a:xfrm>
          <a:prstGeom prst="rect">
            <a:avLst/>
          </a:prstGeom>
        </p:spPr>
      </p:pic>
      <p:sp>
        <p:nvSpPr>
          <p:cNvPr id="5" name="CasellaDiTesto 4"/>
          <p:cNvSpPr txBox="1"/>
          <p:nvPr/>
        </p:nvSpPr>
        <p:spPr>
          <a:xfrm>
            <a:off x="2195736" y="260648"/>
            <a:ext cx="4536504" cy="584775"/>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solidFill>
                  <a:schemeClr val="tx2">
                    <a:lumMod val="60000"/>
                    <a:lumOff val="40000"/>
                  </a:schemeClr>
                </a:solidFill>
                <a:effectLst>
                  <a:outerShdw blurRad="38100" dist="38100" dir="2700000" algn="tl">
                    <a:srgbClr val="000000">
                      <a:alpha val="43137"/>
                    </a:srgbClr>
                  </a:outerShdw>
                </a:effectLst>
                <a:latin typeface="Mistral" pitchFamily="66" charset="0"/>
              </a:rPr>
              <a:t>IN RICERCA</a:t>
            </a:r>
            <a:endParaRPr lang="it-IT" sz="3200" b="1" dirty="0">
              <a:solidFill>
                <a:schemeClr val="tx2">
                  <a:lumMod val="60000"/>
                  <a:lumOff val="40000"/>
                </a:schemeClr>
              </a:solidFill>
              <a:effectLst>
                <a:outerShdw blurRad="38100" dist="38100" dir="2700000" algn="tl">
                  <a:srgbClr val="000000">
                    <a:alpha val="43137"/>
                  </a:srgbClr>
                </a:outerShdw>
              </a:effectLst>
              <a:latin typeface="Mistral" pitchFamily="66" charset="0"/>
            </a:endParaRPr>
          </a:p>
        </p:txBody>
      </p:sp>
      <p:sp>
        <p:nvSpPr>
          <p:cNvPr id="8" name="Rettangolo 7"/>
          <p:cNvSpPr/>
          <p:nvPr/>
        </p:nvSpPr>
        <p:spPr>
          <a:xfrm>
            <a:off x="2627784" y="5589240"/>
            <a:ext cx="3542701" cy="584775"/>
          </a:xfrm>
          <a:prstGeom prst="rect">
            <a:avLst/>
          </a:prstGeom>
        </p:spPr>
        <p:txBody>
          <a:bodyPr wrap="none">
            <a:spAutoFit/>
          </a:bodyPr>
          <a:lstStyle/>
          <a:p>
            <a:r>
              <a:rPr lang="it-IT" sz="3200" b="1" dirty="0" smtClean="0"/>
              <a:t>Dietrich </a:t>
            </a:r>
            <a:r>
              <a:rPr lang="it-IT" sz="3200" b="1" dirty="0" err="1" smtClean="0"/>
              <a:t>Bonhoeffer</a:t>
            </a:r>
            <a:endParaRPr lang="it-IT"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Punti fermi della proposta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051720" y="764704"/>
            <a:ext cx="6984776" cy="6447919"/>
          </a:xfrm>
          <a:prstGeom prst="rect">
            <a:avLst/>
          </a:prstGeom>
        </p:spPr>
        <p:txBody>
          <a:bodyPr wrap="square">
            <a:spAutoFit/>
          </a:bodyPr>
          <a:lstStyle/>
          <a:p>
            <a:pPr algn="r"/>
            <a:r>
              <a:rPr lang="it-IT" sz="2600" b="1" dirty="0" smtClean="0">
                <a:ln>
                  <a:solidFill>
                    <a:schemeClr val="tx1"/>
                  </a:solidFill>
                </a:ln>
                <a:solidFill>
                  <a:schemeClr val="accent1"/>
                </a:solidFill>
                <a:effectLst>
                  <a:outerShdw blurRad="38100" dist="38100" dir="2700000" algn="tl">
                    <a:srgbClr val="000000">
                      <a:alpha val="43137"/>
                    </a:srgbClr>
                  </a:outerShdw>
                </a:effectLst>
              </a:rPr>
              <a:t>Adulti di oggi al plurale: protagonisti e destinatari</a:t>
            </a:r>
          </a:p>
          <a:p>
            <a:pPr algn="r"/>
            <a:r>
              <a:rPr lang="it-IT" dirty="0" smtClean="0"/>
              <a:t>La proposta è costruita a partire dalla vita concreta delle persone … </a:t>
            </a:r>
          </a:p>
          <a:p>
            <a:pPr algn="r"/>
            <a:r>
              <a:rPr lang="it-IT" dirty="0" smtClean="0"/>
              <a:t>la possibilità di partire dalla vita quotidiana permette a tutti gli adulti di avvicinarsi alla proposta, sia a chi ha un percorso di fede che </a:t>
            </a:r>
          </a:p>
          <a:p>
            <a:pPr algn="r"/>
            <a:r>
              <a:rPr lang="it-IT" dirty="0" smtClean="0"/>
              <a:t>l’ha accompagnato lungo la vita, ma anche, </a:t>
            </a:r>
          </a:p>
          <a:p>
            <a:pPr algn="r"/>
            <a:r>
              <a:rPr lang="it-IT" dirty="0" smtClean="0"/>
              <a:t>e soprattutto ai tanti adulti che sentono la fede vacillare, che vogliono ricominciare un cammino, perché questa proposta non presenta “ricette”, ma una ricerca nella fede, da fare insieme “da” e “tra” adulti.</a:t>
            </a:r>
          </a:p>
          <a:p>
            <a:pPr algn="r"/>
            <a:r>
              <a:rPr lang="it-IT" dirty="0" smtClean="0"/>
              <a:t>La proposta è adatta per le diverse età e condizioni di vita degli adulti </a:t>
            </a:r>
          </a:p>
          <a:p>
            <a:pPr algn="r"/>
            <a:r>
              <a:rPr lang="it-IT" dirty="0" smtClean="0"/>
              <a:t>e intende essere rispettosa delle fasi di passaggio, offrendo percorsi di vita buona per tutti gli adulti. Infatti, il testo può essere utilizzato:</a:t>
            </a:r>
          </a:p>
          <a:p>
            <a:pPr algn="r">
              <a:lnSpc>
                <a:spcPct val="150000"/>
              </a:lnSpc>
            </a:pPr>
            <a:r>
              <a:rPr lang="it-IT" b="1" dirty="0" smtClean="0">
                <a:ln>
                  <a:solidFill>
                    <a:schemeClr val="tx1"/>
                  </a:solidFill>
                </a:ln>
                <a:solidFill>
                  <a:schemeClr val="accent1"/>
                </a:solidFill>
                <a:effectLst>
                  <a:outerShdw blurRad="38100" dist="38100" dir="2700000" algn="tl">
                    <a:srgbClr val="000000">
                      <a:alpha val="43137"/>
                    </a:srgbClr>
                  </a:outerShdw>
                </a:effectLst>
              </a:rPr>
              <a:t>• da un gruppo di età e condizioni di vita variegate</a:t>
            </a:r>
          </a:p>
          <a:p>
            <a:pPr algn="r">
              <a:lnSpc>
                <a:spcPct val="150000"/>
              </a:lnSpc>
            </a:pPr>
            <a:r>
              <a:rPr lang="it-IT" b="1" dirty="0" smtClean="0">
                <a:ln>
                  <a:solidFill>
                    <a:schemeClr val="tx1"/>
                  </a:solidFill>
                </a:ln>
                <a:solidFill>
                  <a:schemeClr val="accent1"/>
                </a:solidFill>
                <a:effectLst>
                  <a:outerShdw blurRad="38100" dist="38100" dir="2700000" algn="tl">
                    <a:srgbClr val="000000">
                      <a:alpha val="43137"/>
                    </a:srgbClr>
                  </a:outerShdw>
                </a:effectLst>
              </a:rPr>
              <a:t>• da un gruppo </a:t>
            </a:r>
            <a:r>
              <a:rPr lang="it-IT" b="1" dirty="0" err="1" smtClean="0">
                <a:ln>
                  <a:solidFill>
                    <a:schemeClr val="tx1"/>
                  </a:solidFill>
                </a:ln>
                <a:solidFill>
                  <a:schemeClr val="accent1"/>
                </a:solidFill>
                <a:effectLst>
                  <a:outerShdw blurRad="38100" dist="38100" dir="2700000" algn="tl">
                    <a:srgbClr val="000000">
                      <a:alpha val="43137"/>
                    </a:srgbClr>
                  </a:outerShdw>
                </a:effectLst>
              </a:rPr>
              <a:t>adulti-giovani</a:t>
            </a:r>
            <a:endParaRPr lang="it-IT" b="1" dirty="0" smtClean="0">
              <a:ln>
                <a:solidFill>
                  <a:schemeClr val="tx1"/>
                </a:solidFill>
              </a:ln>
              <a:solidFill>
                <a:schemeClr val="accent1"/>
              </a:solidFill>
              <a:effectLst>
                <a:outerShdw blurRad="38100" dist="38100" dir="2700000" algn="tl">
                  <a:srgbClr val="000000">
                    <a:alpha val="43137"/>
                  </a:srgbClr>
                </a:outerShdw>
              </a:effectLst>
            </a:endParaRPr>
          </a:p>
          <a:p>
            <a:pPr algn="r">
              <a:lnSpc>
                <a:spcPct val="150000"/>
              </a:lnSpc>
            </a:pPr>
            <a:r>
              <a:rPr lang="it-IT" b="1" dirty="0" smtClean="0">
                <a:ln>
                  <a:solidFill>
                    <a:schemeClr val="tx1"/>
                  </a:solidFill>
                </a:ln>
                <a:solidFill>
                  <a:schemeClr val="accent1"/>
                </a:solidFill>
                <a:effectLst>
                  <a:outerShdw blurRad="38100" dist="38100" dir="2700000" algn="tl">
                    <a:srgbClr val="000000">
                      <a:alpha val="43137"/>
                    </a:srgbClr>
                  </a:outerShdw>
                </a:effectLst>
              </a:rPr>
              <a:t>• da un gruppo terza età/</a:t>
            </a:r>
            <a:r>
              <a:rPr lang="it-IT" b="1" dirty="0" err="1" smtClean="0">
                <a:ln>
                  <a:solidFill>
                    <a:schemeClr val="tx1"/>
                  </a:solidFill>
                </a:ln>
                <a:solidFill>
                  <a:schemeClr val="accent1"/>
                </a:solidFill>
                <a:effectLst>
                  <a:outerShdw blurRad="38100" dist="38100" dir="2700000" algn="tl">
                    <a:srgbClr val="000000">
                      <a:alpha val="43137"/>
                    </a:srgbClr>
                  </a:outerShdw>
                </a:effectLst>
              </a:rPr>
              <a:t>adultissimi</a:t>
            </a:r>
            <a:endParaRPr lang="it-IT" b="1" dirty="0" smtClean="0">
              <a:ln>
                <a:solidFill>
                  <a:schemeClr val="tx1"/>
                </a:solidFill>
              </a:ln>
              <a:solidFill>
                <a:schemeClr val="accent1"/>
              </a:solidFill>
              <a:effectLst>
                <a:outerShdw blurRad="38100" dist="38100" dir="2700000" algn="tl">
                  <a:srgbClr val="000000">
                    <a:alpha val="43137"/>
                  </a:srgbClr>
                </a:outerShdw>
              </a:effectLst>
            </a:endParaRPr>
          </a:p>
          <a:p>
            <a:pPr algn="r">
              <a:lnSpc>
                <a:spcPct val="150000"/>
              </a:lnSpc>
            </a:pPr>
            <a:r>
              <a:rPr lang="it-IT" b="1" dirty="0" smtClean="0">
                <a:ln>
                  <a:solidFill>
                    <a:schemeClr val="tx1"/>
                  </a:solidFill>
                </a:ln>
                <a:solidFill>
                  <a:schemeClr val="accent1"/>
                </a:solidFill>
                <a:effectLst>
                  <a:outerShdw blurRad="38100" dist="38100" dir="2700000" algn="tl">
                    <a:srgbClr val="000000">
                      <a:alpha val="43137"/>
                    </a:srgbClr>
                  </a:outerShdw>
                </a:effectLst>
              </a:rPr>
              <a:t>• da un gruppo famiglia</a:t>
            </a:r>
          </a:p>
          <a:p>
            <a:pPr algn="r">
              <a:lnSpc>
                <a:spcPct val="150000"/>
              </a:lnSpc>
            </a:pPr>
            <a:r>
              <a:rPr lang="it-IT" b="1" dirty="0" smtClean="0">
                <a:ln>
                  <a:solidFill>
                    <a:schemeClr val="tx1"/>
                  </a:solidFill>
                </a:ln>
                <a:solidFill>
                  <a:schemeClr val="accent1"/>
                </a:solidFill>
                <a:effectLst>
                  <a:outerShdw blurRad="38100" dist="38100" dir="2700000" algn="tl">
                    <a:srgbClr val="000000">
                      <a:alpha val="43137"/>
                    </a:srgbClr>
                  </a:outerShdw>
                </a:effectLst>
              </a:rPr>
              <a:t>• da un gruppo giovani-adulti (25-30 anni)</a:t>
            </a:r>
          </a:p>
          <a:p>
            <a:pPr algn="r">
              <a:lnSpc>
                <a:spcPct val="150000"/>
              </a:lnSpc>
            </a:pPr>
            <a:r>
              <a:rPr lang="it-IT" b="1" dirty="0" smtClean="0">
                <a:ln>
                  <a:solidFill>
                    <a:schemeClr val="tx1"/>
                  </a:solidFill>
                </a:ln>
                <a:solidFill>
                  <a:schemeClr val="accent1"/>
                </a:solidFill>
                <a:effectLst>
                  <a:outerShdw blurRad="38100" dist="38100" dir="2700000" algn="tl">
                    <a:srgbClr val="000000">
                      <a:alpha val="43137"/>
                    </a:srgbClr>
                  </a:outerShdw>
                </a:effectLst>
              </a:rPr>
              <a:t>• da chi si sta riavvicinando alla fede</a:t>
            </a:r>
          </a:p>
          <a:p>
            <a:pPr algn="r">
              <a:lnSpc>
                <a:spcPct val="150000"/>
              </a:lnSpc>
            </a:pPr>
            <a:r>
              <a:rPr lang="it-IT" b="1" dirty="0" smtClean="0">
                <a:ln>
                  <a:solidFill>
                    <a:schemeClr val="tx1"/>
                  </a:solidFill>
                </a:ln>
                <a:solidFill>
                  <a:schemeClr val="accent1"/>
                </a:solidFill>
                <a:effectLst>
                  <a:outerShdw blurRad="38100" dist="38100" dir="2700000" algn="tl">
                    <a:srgbClr val="000000">
                      <a:alpha val="43137"/>
                    </a:srgbClr>
                  </a:outerShdw>
                </a:effectLst>
              </a:rPr>
              <a:t>• dai genitori dei ragazzi dell’</a:t>
            </a:r>
            <a:r>
              <a:rPr lang="it-IT" b="1" dirty="0" err="1" smtClean="0">
                <a:ln>
                  <a:solidFill>
                    <a:schemeClr val="tx1"/>
                  </a:solidFill>
                </a:ln>
                <a:solidFill>
                  <a:schemeClr val="accent1"/>
                </a:solidFill>
                <a:effectLst>
                  <a:outerShdw blurRad="38100" dist="38100" dir="2700000" algn="tl">
                    <a:srgbClr val="000000">
                      <a:alpha val="43137"/>
                    </a:srgbClr>
                  </a:outerShdw>
                </a:effectLst>
              </a:rPr>
              <a:t>Acr</a:t>
            </a:r>
            <a:endParaRPr lang="it-IT" b="1" dirty="0" smtClean="0">
              <a:ln>
                <a:solidFill>
                  <a:schemeClr val="tx1"/>
                </a:solidFill>
              </a:ln>
              <a:solidFill>
                <a:schemeClr val="accent1"/>
              </a:solidFill>
              <a:effectLst>
                <a:outerShdw blurRad="38100" dist="38100" dir="2700000" algn="tl">
                  <a:srgbClr val="000000">
                    <a:alpha val="43137"/>
                  </a:srgbClr>
                </a:outerShdw>
              </a:effectLst>
            </a:endParaRPr>
          </a:p>
          <a:p>
            <a:pPr algn="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Dietrich </a:t>
            </a:r>
            <a:r>
              <a:rPr lang="it-IT" sz="4400" dirty="0" err="1" smtClean="0">
                <a:solidFill>
                  <a:srgbClr val="1171FF"/>
                </a:solidFill>
                <a:effectLst>
                  <a:outerShdw blurRad="38100" dist="38100" dir="2700000" algn="tl">
                    <a:srgbClr val="000000">
                      <a:alpha val="43137"/>
                    </a:srgbClr>
                  </a:outerShdw>
                </a:effectLst>
                <a:latin typeface="Mistral" pitchFamily="66" charset="0"/>
              </a:rPr>
              <a:t>Bonhoeffer</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908720"/>
            <a:ext cx="6048672" cy="4801314"/>
          </a:xfrm>
          <a:prstGeom prst="rect">
            <a:avLst/>
          </a:prstGeom>
        </p:spPr>
        <p:txBody>
          <a:bodyPr wrap="square">
            <a:spAutoFit/>
          </a:bodyPr>
          <a:lstStyle/>
          <a:p>
            <a:r>
              <a:rPr lang="it-IT" dirty="0" smtClean="0"/>
              <a:t>• Nato a </a:t>
            </a:r>
            <a:r>
              <a:rPr lang="it-IT" dirty="0" err="1" smtClean="0"/>
              <a:t>Breslau</a:t>
            </a:r>
            <a:r>
              <a:rPr lang="it-IT" dirty="0" smtClean="0"/>
              <a:t> nel 1906, da una numerosa famiglia ricca, di tradizione luterana e di frequentazioni nobili, con un nonno cappellano di corte, si avvia a diventare pastore e sembra destinato ad un brillante futuro accademico;</a:t>
            </a:r>
            <a:endParaRPr lang="it-IT" dirty="0" smtClean="0"/>
          </a:p>
          <a:p>
            <a:r>
              <a:rPr lang="it-IT" dirty="0" smtClean="0"/>
              <a:t>• I suoi 25 anni coincidono con l’inizio di quel tempo che cambier</a:t>
            </a:r>
            <a:r>
              <a:rPr lang="it-IT" dirty="0" smtClean="0">
                <a:latin typeface="Calibri"/>
                <a:cs typeface="Calibri"/>
              </a:rPr>
              <a:t>à radicalmente il volto e la cultura dell’Europa e </a:t>
            </a:r>
            <a:r>
              <a:rPr lang="it-IT" dirty="0" smtClean="0">
                <a:cs typeface="Calibri"/>
              </a:rPr>
              <a:t>lui saprà </a:t>
            </a:r>
            <a:r>
              <a:rPr lang="it-IT" dirty="0" smtClean="0">
                <a:latin typeface="Calibri"/>
                <a:cs typeface="Calibri"/>
              </a:rPr>
              <a:t>lasciarsi attraversare e interrogare dallo spirito dei tempi, facendo forza sulla saldezza delle tradizioni ricevute per pensare e capire il nuovo che accade;</a:t>
            </a:r>
          </a:p>
          <a:p>
            <a:r>
              <a:rPr lang="it-IT" dirty="0" smtClean="0"/>
              <a:t>• Pur avendo la possibilit</a:t>
            </a:r>
            <a:r>
              <a:rPr lang="it-IT" dirty="0" smtClean="0">
                <a:cs typeface="Calibri"/>
              </a:rPr>
              <a:t>à</a:t>
            </a:r>
            <a:r>
              <a:rPr lang="it-IT" dirty="0" smtClean="0"/>
              <a:t> di vivere all’estero per sottrarsi al regime nazista, sceglie di rimanere in patria per condividere la sorte dei suoi connazionali, sar</a:t>
            </a:r>
            <a:r>
              <a:rPr lang="it-IT" dirty="0" smtClean="0">
                <a:cs typeface="Calibri"/>
              </a:rPr>
              <a:t>à</a:t>
            </a:r>
            <a:r>
              <a:rPr lang="it-IT" dirty="0" smtClean="0"/>
              <a:t> animatore della Chiesa confessante (movimento di opposizione ai tentativi di allineamento della Chiesa evangelica da parte dei nazisti), fino alla decisione di partecipare all’attentato a Hitler del luglio 1944, attentato fallito e che lo port</a:t>
            </a:r>
            <a:r>
              <a:rPr lang="it-IT" dirty="0" smtClean="0">
                <a:latin typeface="Calibri"/>
                <a:cs typeface="Calibri"/>
              </a:rPr>
              <a:t>ò</a:t>
            </a:r>
            <a:r>
              <a:rPr lang="it-IT" dirty="0" smtClean="0"/>
              <a:t> all’arresto e, alla fine, ad essere trucidato il 9 aprile 1945 nel campo di </a:t>
            </a:r>
            <a:r>
              <a:rPr lang="it-IT" dirty="0" err="1" smtClean="0"/>
              <a:t>Flossemburg</a:t>
            </a:r>
            <a:r>
              <a:rPr lang="it-IT" dirty="0" smtClean="0"/>
              <a:t>.</a:t>
            </a:r>
            <a:endParaRPr lang="it-IT"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4" name="CasellaDiTesto 3"/>
          <p:cNvSpPr txBox="1"/>
          <p:nvPr/>
        </p:nvSpPr>
        <p:spPr>
          <a:xfrm>
            <a:off x="2915816" y="260648"/>
            <a:ext cx="4536504" cy="58477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solidFill>
                  <a:srgbClr val="C00000"/>
                </a:solidFill>
                <a:effectLst>
                  <a:outerShdw blurRad="38100" dist="38100" dir="2700000" algn="tl">
                    <a:srgbClr val="000000">
                      <a:alpha val="43137"/>
                    </a:srgbClr>
                  </a:outerShdw>
                </a:effectLst>
                <a:latin typeface="Mistral" pitchFamily="66" charset="0"/>
              </a:rPr>
              <a:t>CON SPERANZA</a:t>
            </a:r>
            <a:endParaRPr lang="it-IT" sz="3200" b="1" dirty="0">
              <a:solidFill>
                <a:srgbClr val="C00000"/>
              </a:solidFill>
              <a:effectLst>
                <a:outerShdw blurRad="38100" dist="38100" dir="2700000" algn="tl">
                  <a:srgbClr val="000000">
                    <a:alpha val="43137"/>
                  </a:srgbClr>
                </a:outerShdw>
              </a:effectLst>
              <a:latin typeface="Mistral" pitchFamily="66" charset="0"/>
            </a:endParaRPr>
          </a:p>
        </p:txBody>
      </p:sp>
      <p:pic>
        <p:nvPicPr>
          <p:cNvPr id="5" name="Immagine 4" descr="2.JPG"/>
          <p:cNvPicPr>
            <a:picLocks noChangeAspect="1"/>
          </p:cNvPicPr>
          <p:nvPr/>
        </p:nvPicPr>
        <p:blipFill>
          <a:blip r:embed="rId4" cstate="print"/>
          <a:stretch>
            <a:fillRect/>
          </a:stretch>
        </p:blipFill>
        <p:spPr>
          <a:xfrm>
            <a:off x="755576" y="1340768"/>
            <a:ext cx="3859907" cy="4312803"/>
          </a:xfrm>
          <a:prstGeom prst="rect">
            <a:avLst/>
          </a:prstGeom>
        </p:spPr>
      </p:pic>
      <p:pic>
        <p:nvPicPr>
          <p:cNvPr id="6" name="Immagine 5" descr="1178215_56229439.jpg"/>
          <p:cNvPicPr>
            <a:picLocks noChangeAspect="1"/>
          </p:cNvPicPr>
          <p:nvPr/>
        </p:nvPicPr>
        <p:blipFill>
          <a:blip r:embed="rId5" cstate="print"/>
          <a:stretch>
            <a:fillRect/>
          </a:stretch>
        </p:blipFill>
        <p:spPr>
          <a:xfrm>
            <a:off x="4860032" y="2348880"/>
            <a:ext cx="4003552" cy="3002664"/>
          </a:xfrm>
          <a:prstGeom prst="rect">
            <a:avLst/>
          </a:prstGeom>
        </p:spPr>
      </p:pic>
      <p:sp>
        <p:nvSpPr>
          <p:cNvPr id="8" name="Rettangolo 7"/>
          <p:cNvSpPr/>
          <p:nvPr/>
        </p:nvSpPr>
        <p:spPr>
          <a:xfrm>
            <a:off x="251520" y="5934670"/>
            <a:ext cx="6660232" cy="923330"/>
          </a:xfrm>
          <a:prstGeom prst="rect">
            <a:avLst/>
          </a:prstGeom>
        </p:spPr>
        <p:txBody>
          <a:bodyPr wrap="square">
            <a:spAutoFit/>
          </a:bodyPr>
          <a:lstStyle/>
          <a:p>
            <a:r>
              <a:rPr lang="nl-NL" b="1" dirty="0" smtClean="0"/>
              <a:t>Rembrandt Harmensz Van Rijn (Leida 1606 – Amsterdam 1669),</a:t>
            </a:r>
          </a:p>
          <a:p>
            <a:r>
              <a:rPr lang="nl-NL" b="1" dirty="0" smtClean="0"/>
              <a:t> La risurrezione,</a:t>
            </a:r>
          </a:p>
          <a:p>
            <a:r>
              <a:rPr lang="it-IT" dirty="0" smtClean="0"/>
              <a:t>1636-39, Monaco di Baviera, Alte </a:t>
            </a:r>
            <a:r>
              <a:rPr lang="it-IT" dirty="0" err="1" smtClean="0"/>
              <a:t>Pinakothek</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4" name="CasellaDiTesto 3"/>
          <p:cNvSpPr txBox="1"/>
          <p:nvPr/>
        </p:nvSpPr>
        <p:spPr>
          <a:xfrm>
            <a:off x="2339752" y="260648"/>
            <a:ext cx="4536504" cy="58477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solidFill>
                  <a:srgbClr val="C00000"/>
                </a:solidFill>
                <a:effectLst>
                  <a:outerShdw blurRad="38100" dist="38100" dir="2700000" algn="tl">
                    <a:srgbClr val="000000">
                      <a:alpha val="43137"/>
                    </a:srgbClr>
                  </a:outerShdw>
                </a:effectLst>
                <a:latin typeface="Mistral" pitchFamily="66" charset="0"/>
              </a:rPr>
              <a:t>CON SPERANZA</a:t>
            </a:r>
            <a:endParaRPr lang="it-IT" sz="3200" b="1" dirty="0">
              <a:solidFill>
                <a:srgbClr val="C00000"/>
              </a:solidFill>
              <a:effectLst>
                <a:outerShdw blurRad="38100" dist="38100" dir="2700000" algn="tl">
                  <a:srgbClr val="000000">
                    <a:alpha val="43137"/>
                  </a:srgbClr>
                </a:outerShdw>
              </a:effectLst>
              <a:latin typeface="Mistral" pitchFamily="66" charset="0"/>
            </a:endParaRPr>
          </a:p>
        </p:txBody>
      </p:sp>
      <p:pic>
        <p:nvPicPr>
          <p:cNvPr id="5" name="Immagine 4" descr="Dossetti_010_thumbnail2.jpg"/>
          <p:cNvPicPr>
            <a:picLocks noChangeAspect="1"/>
          </p:cNvPicPr>
          <p:nvPr/>
        </p:nvPicPr>
        <p:blipFill>
          <a:blip r:embed="rId4" cstate="print"/>
          <a:stretch>
            <a:fillRect/>
          </a:stretch>
        </p:blipFill>
        <p:spPr>
          <a:xfrm>
            <a:off x="2771800" y="1340768"/>
            <a:ext cx="3766166" cy="4674498"/>
          </a:xfrm>
          <a:prstGeom prst="rect">
            <a:avLst/>
          </a:prstGeom>
        </p:spPr>
      </p:pic>
      <p:sp>
        <p:nvSpPr>
          <p:cNvPr id="6" name="CasellaDiTesto 5"/>
          <p:cNvSpPr txBox="1"/>
          <p:nvPr/>
        </p:nvSpPr>
        <p:spPr>
          <a:xfrm>
            <a:off x="3059832" y="6165304"/>
            <a:ext cx="3024336" cy="461665"/>
          </a:xfrm>
          <a:prstGeom prst="rect">
            <a:avLst/>
          </a:prstGeom>
          <a:noFill/>
        </p:spPr>
        <p:txBody>
          <a:bodyPr wrap="square" rtlCol="0">
            <a:spAutoFit/>
          </a:bodyPr>
          <a:lstStyle/>
          <a:p>
            <a:pPr algn="ctr"/>
            <a:r>
              <a:rPr lang="it-IT" sz="2400" b="1" dirty="0" smtClean="0"/>
              <a:t>Giuseppe Dossetti</a:t>
            </a:r>
            <a:endParaRPr lang="it-IT"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rgbClr val="FF0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FF0000"/>
                </a:solidFill>
                <a:effectLst>
                  <a:outerShdw blurRad="38100" dist="38100" dir="2700000" algn="tl">
                    <a:srgbClr val="000000">
                      <a:alpha val="43137"/>
                    </a:srgbClr>
                  </a:outerShdw>
                </a:effectLst>
                <a:latin typeface="Mistral" pitchFamily="66" charset="0"/>
              </a:rPr>
              <a:t>Giuseppe Dossetti</a:t>
            </a:r>
            <a:endParaRPr lang="it-IT" sz="4400" dirty="0">
              <a:solidFill>
                <a:srgbClr val="FF0000"/>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908720"/>
            <a:ext cx="6048672" cy="6186309"/>
          </a:xfrm>
          <a:prstGeom prst="rect">
            <a:avLst/>
          </a:prstGeom>
        </p:spPr>
        <p:txBody>
          <a:bodyPr wrap="square">
            <a:spAutoFit/>
          </a:bodyPr>
          <a:lstStyle/>
          <a:p>
            <a:r>
              <a:rPr lang="it-IT" dirty="0" smtClean="0"/>
              <a:t>• Nato a Genova nel 1913, trascorre l’infanzia a </a:t>
            </a:r>
            <a:r>
              <a:rPr lang="it-IT" dirty="0" err="1" smtClean="0"/>
              <a:t>Cavriago</a:t>
            </a:r>
            <a:r>
              <a:rPr lang="it-IT" dirty="0" smtClean="0"/>
              <a:t> in provincia di Reggio Emilia, dove riceve la sua prima formazione: la vita della comunit</a:t>
            </a:r>
            <a:r>
              <a:rPr lang="it-IT" dirty="0" smtClean="0">
                <a:cs typeface="Calibri"/>
              </a:rPr>
              <a:t>à</a:t>
            </a:r>
            <a:r>
              <a:rPr lang="it-IT" dirty="0" smtClean="0"/>
              <a:t>, in cui era fondamentale il senso della responsabilit</a:t>
            </a:r>
            <a:r>
              <a:rPr lang="it-IT" dirty="0" smtClean="0">
                <a:cs typeface="Calibri"/>
              </a:rPr>
              <a:t>à</a:t>
            </a:r>
            <a:r>
              <a:rPr lang="it-IT" dirty="0" smtClean="0"/>
              <a:t> dell’azione e della parola pubblica, lascer</a:t>
            </a:r>
            <a:r>
              <a:rPr lang="it-IT" dirty="0" smtClean="0">
                <a:cs typeface="Calibri"/>
              </a:rPr>
              <a:t>à</a:t>
            </a:r>
            <a:r>
              <a:rPr lang="it-IT" dirty="0" smtClean="0"/>
              <a:t> in lui un’impronta indelebile;</a:t>
            </a:r>
            <a:endParaRPr lang="it-IT" dirty="0" smtClean="0"/>
          </a:p>
          <a:p>
            <a:r>
              <a:rPr lang="it-IT" dirty="0" smtClean="0"/>
              <a:t>• Qualche anno dopo si trasferisce a Reggio Emilia per frequentare il Liceo cittadino. Nell’ambiente reggiano approfondisce la sua maturazione umana e spirituale grazie alla vicinanza di due sacerdoti: don Tondelli, che appassiona il giovane alla Scrittura, e don Dino </a:t>
            </a:r>
            <a:r>
              <a:rPr lang="it-IT" dirty="0" err="1" smtClean="0"/>
              <a:t>Torreggiani</a:t>
            </a:r>
            <a:r>
              <a:rPr lang="it-IT" dirty="0" smtClean="0"/>
              <a:t>, il prete dei carcerati e degli zingari, che riemp</a:t>
            </a:r>
            <a:r>
              <a:rPr lang="it-IT" dirty="0" smtClean="0">
                <a:latin typeface="Calibri"/>
                <a:cs typeface="Calibri"/>
              </a:rPr>
              <a:t>ì </a:t>
            </a:r>
            <a:r>
              <a:rPr lang="it-IT" dirty="0" smtClean="0"/>
              <a:t>il suo “impegno nell’Azione Cattolica dei contenuti sempre vitali alla liturgia da un lato, e dall’altro di una attenzione amorosa e fattiva agli umili, agli emarginati, ai nomadi”</a:t>
            </a:r>
            <a:r>
              <a:rPr lang="it-IT" dirty="0" smtClean="0">
                <a:latin typeface="Calibri"/>
                <a:cs typeface="Calibri"/>
              </a:rPr>
              <a:t>;</a:t>
            </a:r>
          </a:p>
          <a:p>
            <a:r>
              <a:rPr lang="it-IT" dirty="0" smtClean="0"/>
              <a:t>• Dopo la laurea a Modena, si sposta a Milano per perfezionarsi e diventa fraterno amico di </a:t>
            </a:r>
            <a:r>
              <a:rPr lang="it-IT" dirty="0" err="1" smtClean="0"/>
              <a:t>Lazzati</a:t>
            </a:r>
            <a:r>
              <a:rPr lang="it-IT" dirty="0" smtClean="0"/>
              <a:t>;</a:t>
            </a:r>
          </a:p>
          <a:p>
            <a:r>
              <a:rPr lang="it-IT" dirty="0" smtClean="0"/>
              <a:t>• Allo scoppio della guerra si intensificano le ricerche e gli studi per un nuovo modello di societ</a:t>
            </a:r>
            <a:r>
              <a:rPr lang="it-IT" dirty="0" smtClean="0">
                <a:cs typeface="Calibri"/>
              </a:rPr>
              <a:t>à</a:t>
            </a:r>
            <a:r>
              <a:rPr lang="it-IT" dirty="0" smtClean="0"/>
              <a:t> e di Stato. Con il nome di Benigno partecipa alla Resistenza e diventa presidente del Comitato di liberazione nazionale di Reggio Emilia, anche se rifiuta sempre di usare le armi;</a:t>
            </a:r>
            <a:endParaRPr lang="it-IT" dirty="0" smtClean="0"/>
          </a:p>
          <a:p>
            <a:endParaRPr lang="it-IT"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rgbClr val="FF0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FF0000"/>
                </a:solidFill>
                <a:effectLst>
                  <a:outerShdw blurRad="38100" dist="38100" dir="2700000" algn="tl">
                    <a:srgbClr val="000000">
                      <a:alpha val="43137"/>
                    </a:srgbClr>
                  </a:outerShdw>
                </a:effectLst>
                <a:latin typeface="Mistral" pitchFamily="66" charset="0"/>
              </a:rPr>
              <a:t>Giuseppe Dossetti</a:t>
            </a:r>
            <a:endParaRPr lang="it-IT" sz="4400" dirty="0">
              <a:solidFill>
                <a:srgbClr val="FF0000"/>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764704"/>
            <a:ext cx="6048672" cy="6740307"/>
          </a:xfrm>
          <a:prstGeom prst="rect">
            <a:avLst/>
          </a:prstGeom>
        </p:spPr>
        <p:txBody>
          <a:bodyPr wrap="square">
            <a:spAutoFit/>
          </a:bodyPr>
          <a:lstStyle/>
          <a:p>
            <a:r>
              <a:rPr lang="it-IT" dirty="0" smtClean="0"/>
              <a:t>• Eletto alla Costituente, offre un contributo significativo alla stesura del testo costituzionale, lasciando una forte impronta sulla scrittura della Carta: l’impostazione personalistica del riconoscimento dei diritti di cittadinanza, la definizione delle Repubblica come “fondata sul lavoro”, i limiti costituzionali al potere dello Stato, il ripudio della guerra, il rilievo dato ai moderni partiti come pilastri del sistema democratico;</a:t>
            </a:r>
            <a:endParaRPr lang="it-IT" dirty="0" smtClean="0"/>
          </a:p>
          <a:p>
            <a:r>
              <a:rPr lang="it-IT" dirty="0" smtClean="0"/>
              <a:t>• Diventa vicesegretari o della </a:t>
            </a:r>
            <a:r>
              <a:rPr lang="it-IT" dirty="0" err="1" smtClean="0"/>
              <a:t>DC</a:t>
            </a:r>
            <a:r>
              <a:rPr lang="it-IT" dirty="0" smtClean="0"/>
              <a:t> di De Gasperi. Cerca una via politica originale: la costruzione di una democrazia “sostanziale”, fonda “Cronache sociali”, che sar</a:t>
            </a:r>
            <a:r>
              <a:rPr lang="it-IT" dirty="0" smtClean="0">
                <a:cs typeface="Calibri"/>
              </a:rPr>
              <a:t>à</a:t>
            </a:r>
            <a:r>
              <a:rPr lang="it-IT" dirty="0" smtClean="0"/>
              <a:t> un riferimento delle migliori energie del partito democristiano e fucina di tantissimi quadri politici</a:t>
            </a:r>
            <a:r>
              <a:rPr lang="it-IT" dirty="0" smtClean="0">
                <a:latin typeface="Calibri"/>
                <a:cs typeface="Calibri"/>
              </a:rPr>
              <a:t>;</a:t>
            </a:r>
          </a:p>
          <a:p>
            <a:r>
              <a:rPr lang="it-IT" dirty="0" smtClean="0"/>
              <a:t>• Nel 1951, dinanzi alla impraticabilit</a:t>
            </a:r>
            <a:r>
              <a:rPr lang="it-IT" dirty="0" smtClean="0">
                <a:cs typeface="Calibri"/>
              </a:rPr>
              <a:t>à</a:t>
            </a:r>
            <a:r>
              <a:rPr lang="it-IT" dirty="0" smtClean="0"/>
              <a:t> della sua proposta politica, si ritira dal Parlamento e dal partito e comincia a lavorare per un rinnovamento della Chiesa per attuare un’autentica rivoluzione da parte dei cattolici, che devono riacquistare </a:t>
            </a:r>
            <a:r>
              <a:rPr lang="it-IT" i="1" dirty="0" smtClean="0"/>
              <a:t>abiti virtuosi</a:t>
            </a:r>
            <a:r>
              <a:rPr lang="it-IT" dirty="0" smtClean="0"/>
              <a:t>;</a:t>
            </a:r>
          </a:p>
          <a:p>
            <a:r>
              <a:rPr lang="it-IT" dirty="0" smtClean="0"/>
              <a:t>• Da vita alla comunit</a:t>
            </a:r>
            <a:r>
              <a:rPr lang="it-IT" dirty="0" smtClean="0">
                <a:cs typeface="Calibri"/>
              </a:rPr>
              <a:t>à</a:t>
            </a:r>
            <a:r>
              <a:rPr lang="it-IT" dirty="0" smtClean="0"/>
              <a:t> monastica della Piccola famiglia dell’</a:t>
            </a:r>
            <a:r>
              <a:rPr lang="it-IT" dirty="0" err="1" smtClean="0"/>
              <a:t>Annnuziata</a:t>
            </a:r>
            <a:r>
              <a:rPr lang="it-IT" dirty="0" smtClean="0"/>
              <a:t>, basata su silenzio, preghiera, lavoro e povert</a:t>
            </a:r>
            <a:r>
              <a:rPr lang="it-IT" dirty="0" smtClean="0">
                <a:cs typeface="Calibri"/>
              </a:rPr>
              <a:t>à</a:t>
            </a:r>
            <a:r>
              <a:rPr lang="it-IT" dirty="0" smtClean="0"/>
              <a:t>;</a:t>
            </a:r>
          </a:p>
          <a:p>
            <a:r>
              <a:rPr lang="it-IT" dirty="0" smtClean="0"/>
              <a:t>• Nel 1959 viene ordinato sacerdote. Dopo le dimissioni del Cardinale </a:t>
            </a:r>
            <a:r>
              <a:rPr lang="it-IT" dirty="0" err="1" smtClean="0"/>
              <a:t>Lercaro</a:t>
            </a:r>
            <a:r>
              <a:rPr lang="it-IT" dirty="0" smtClean="0"/>
              <a:t>, arcivescovo di Bologna, si ritira nelle sua comunit</a:t>
            </a:r>
            <a:r>
              <a:rPr lang="it-IT" dirty="0" smtClean="0">
                <a:cs typeface="Calibri"/>
              </a:rPr>
              <a:t>à</a:t>
            </a:r>
            <a:r>
              <a:rPr lang="it-IT" dirty="0" smtClean="0"/>
              <a:t> dove muore nel 1996</a:t>
            </a:r>
            <a:endParaRPr lang="it-IT" dirty="0" smtClean="0"/>
          </a:p>
          <a:p>
            <a:endParaRPr lang="it-IT" dirty="0" smtClean="0"/>
          </a:p>
          <a:p>
            <a:endParaRPr lang="it-IT"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3" name="CasellaDiTesto 2"/>
          <p:cNvSpPr txBox="1"/>
          <p:nvPr/>
        </p:nvSpPr>
        <p:spPr>
          <a:xfrm>
            <a:off x="2915816" y="260648"/>
            <a:ext cx="4536504"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rgbClr val="92D050"/>
                </a:solidFill>
                <a:effectLst>
                  <a:outerShdw blurRad="38100" dist="38100" dir="2700000" algn="tl">
                    <a:srgbClr val="000000">
                      <a:alpha val="43137"/>
                    </a:srgbClr>
                  </a:outerShdw>
                </a:effectLst>
                <a:latin typeface="Mistral" pitchFamily="66" charset="0"/>
              </a:rPr>
              <a:t>AFFIDABILI</a:t>
            </a:r>
            <a:endParaRPr lang="it-IT" sz="3200" b="1" dirty="0">
              <a:solidFill>
                <a:srgbClr val="92D050"/>
              </a:solidFill>
              <a:effectLst>
                <a:outerShdw blurRad="38100" dist="38100" dir="2700000" algn="tl">
                  <a:srgbClr val="000000">
                    <a:alpha val="43137"/>
                  </a:srgbClr>
                </a:outerShdw>
              </a:effectLst>
              <a:latin typeface="Mistral" pitchFamily="66" charset="0"/>
            </a:endParaRPr>
          </a:p>
        </p:txBody>
      </p:sp>
      <p:pic>
        <p:nvPicPr>
          <p:cNvPr id="4" name="Immagine 3" descr="33.JPG"/>
          <p:cNvPicPr>
            <a:picLocks noChangeAspect="1"/>
          </p:cNvPicPr>
          <p:nvPr/>
        </p:nvPicPr>
        <p:blipFill>
          <a:blip r:embed="rId4" cstate="print"/>
          <a:stretch>
            <a:fillRect/>
          </a:stretch>
        </p:blipFill>
        <p:spPr>
          <a:xfrm>
            <a:off x="539552" y="908720"/>
            <a:ext cx="3579336" cy="4963796"/>
          </a:xfrm>
          <a:prstGeom prst="rect">
            <a:avLst/>
          </a:prstGeom>
        </p:spPr>
      </p:pic>
      <p:pic>
        <p:nvPicPr>
          <p:cNvPr id="5" name="Immagine 4" descr="980521_91146327.jpg"/>
          <p:cNvPicPr>
            <a:picLocks noChangeAspect="1"/>
          </p:cNvPicPr>
          <p:nvPr/>
        </p:nvPicPr>
        <p:blipFill>
          <a:blip r:embed="rId5" cstate="print"/>
          <a:stretch>
            <a:fillRect/>
          </a:stretch>
        </p:blipFill>
        <p:spPr>
          <a:xfrm>
            <a:off x="4716016" y="2060848"/>
            <a:ext cx="3782549" cy="2836912"/>
          </a:xfrm>
          <a:prstGeom prst="rect">
            <a:avLst/>
          </a:prstGeom>
        </p:spPr>
      </p:pic>
      <p:sp>
        <p:nvSpPr>
          <p:cNvPr id="6" name="Rettangolo 5"/>
          <p:cNvSpPr/>
          <p:nvPr/>
        </p:nvSpPr>
        <p:spPr>
          <a:xfrm>
            <a:off x="539552" y="5934670"/>
            <a:ext cx="6912768" cy="923330"/>
          </a:xfrm>
          <a:prstGeom prst="rect">
            <a:avLst/>
          </a:prstGeom>
        </p:spPr>
        <p:txBody>
          <a:bodyPr wrap="square">
            <a:spAutoFit/>
          </a:bodyPr>
          <a:lstStyle/>
          <a:p>
            <a:r>
              <a:rPr lang="it-IT" b="1" dirty="0" smtClean="0"/>
              <a:t>Masaccio e </a:t>
            </a:r>
            <a:r>
              <a:rPr lang="it-IT" b="1" dirty="0" err="1" smtClean="0"/>
              <a:t>Masolino</a:t>
            </a:r>
            <a:r>
              <a:rPr lang="it-IT" b="1" dirty="0" smtClean="0"/>
              <a:t> </a:t>
            </a:r>
          </a:p>
          <a:p>
            <a:r>
              <a:rPr lang="it-IT" dirty="0" smtClean="0"/>
              <a:t>Madonna col Bambino e Sant’Anna(terza), 1424-25, Galleria degli Uffizi (Firenze)</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3" name="CasellaDiTesto 2"/>
          <p:cNvSpPr txBox="1"/>
          <p:nvPr/>
        </p:nvSpPr>
        <p:spPr>
          <a:xfrm>
            <a:off x="2339752" y="260648"/>
            <a:ext cx="4536504"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rgbClr val="92D050"/>
                </a:solidFill>
                <a:effectLst>
                  <a:outerShdw blurRad="38100" dist="38100" dir="2700000" algn="tl">
                    <a:srgbClr val="000000">
                      <a:alpha val="43137"/>
                    </a:srgbClr>
                  </a:outerShdw>
                </a:effectLst>
                <a:latin typeface="Mistral" pitchFamily="66" charset="0"/>
              </a:rPr>
              <a:t>AFFIDABILI</a:t>
            </a:r>
            <a:endParaRPr lang="it-IT" sz="3200" b="1" dirty="0">
              <a:solidFill>
                <a:srgbClr val="92D050"/>
              </a:solidFill>
              <a:effectLst>
                <a:outerShdw blurRad="38100" dist="38100" dir="2700000" algn="tl">
                  <a:srgbClr val="000000">
                    <a:alpha val="43137"/>
                  </a:srgbClr>
                </a:outerShdw>
              </a:effectLst>
              <a:latin typeface="Mistral" pitchFamily="66" charset="0"/>
            </a:endParaRPr>
          </a:p>
        </p:txBody>
      </p:sp>
      <p:pic>
        <p:nvPicPr>
          <p:cNvPr id="4" name="Immagine 3" descr="Carlo_Carretto.jpg"/>
          <p:cNvPicPr>
            <a:picLocks noChangeAspect="1"/>
          </p:cNvPicPr>
          <p:nvPr/>
        </p:nvPicPr>
        <p:blipFill>
          <a:blip r:embed="rId4" cstate="print"/>
          <a:stretch>
            <a:fillRect/>
          </a:stretch>
        </p:blipFill>
        <p:spPr>
          <a:xfrm>
            <a:off x="2411760" y="1646736"/>
            <a:ext cx="4392488" cy="3689690"/>
          </a:xfrm>
          <a:prstGeom prst="rect">
            <a:avLst/>
          </a:prstGeom>
        </p:spPr>
      </p:pic>
      <p:sp>
        <p:nvSpPr>
          <p:cNvPr id="5" name="CasellaDiTesto 4"/>
          <p:cNvSpPr txBox="1"/>
          <p:nvPr/>
        </p:nvSpPr>
        <p:spPr>
          <a:xfrm>
            <a:off x="2843808" y="5661248"/>
            <a:ext cx="3168352" cy="461665"/>
          </a:xfrm>
          <a:prstGeom prst="rect">
            <a:avLst/>
          </a:prstGeom>
          <a:noFill/>
        </p:spPr>
        <p:txBody>
          <a:bodyPr wrap="square" rtlCol="0">
            <a:spAutoFit/>
          </a:bodyPr>
          <a:lstStyle/>
          <a:p>
            <a:pPr algn="ctr"/>
            <a:r>
              <a:rPr lang="it-IT" sz="2400" b="1" dirty="0" smtClean="0"/>
              <a:t>Carlo Carretto</a:t>
            </a:r>
            <a:endParaRPr lang="it-IT" sz="24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rgbClr val="79D525">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79D525"/>
                </a:solidFill>
                <a:effectLst>
                  <a:outerShdw blurRad="38100" dist="38100" dir="2700000" algn="tl">
                    <a:srgbClr val="000000">
                      <a:alpha val="43137"/>
                    </a:srgbClr>
                  </a:outerShdw>
                </a:effectLst>
                <a:latin typeface="Mistral" pitchFamily="66" charset="0"/>
              </a:rPr>
              <a:t>Carlo Carretto</a:t>
            </a:r>
            <a:endParaRPr lang="it-IT" sz="4400" dirty="0">
              <a:solidFill>
                <a:srgbClr val="79D525"/>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764704"/>
            <a:ext cx="6048672" cy="6186309"/>
          </a:xfrm>
          <a:prstGeom prst="rect">
            <a:avLst/>
          </a:prstGeom>
        </p:spPr>
        <p:txBody>
          <a:bodyPr wrap="square">
            <a:spAutoFit/>
          </a:bodyPr>
          <a:lstStyle/>
          <a:p>
            <a:r>
              <a:rPr lang="it-IT" dirty="0" smtClean="0"/>
              <a:t>• Nato nel 1910, Carlo Carretto cresce in una famiglia animata da una solida religiosit</a:t>
            </a:r>
            <a:r>
              <a:rPr lang="it-IT" dirty="0" smtClean="0">
                <a:latin typeface="Calibri"/>
                <a:cs typeface="Calibri"/>
              </a:rPr>
              <a:t>à. Dopo aver conseguito la laurea si dedica all’insegnamento nelle scuole elementari</a:t>
            </a:r>
            <a:r>
              <a:rPr lang="it-IT" dirty="0" smtClean="0"/>
              <a:t>;</a:t>
            </a:r>
            <a:endParaRPr lang="it-IT" dirty="0" smtClean="0"/>
          </a:p>
          <a:p>
            <a:r>
              <a:rPr lang="it-IT" dirty="0" smtClean="0"/>
              <a:t>• A Torino, frequenta un oratorio salesiano, entrando poi su invito di Luigi Gedda nell’Azione Cattolica. Nell’associazione torinese </a:t>
            </a:r>
            <a:r>
              <a:rPr lang="it-IT" dirty="0" err="1" smtClean="0"/>
              <a:t>assme</a:t>
            </a:r>
            <a:r>
              <a:rPr lang="it-IT" dirty="0" smtClean="0"/>
              <a:t> responsabilit</a:t>
            </a:r>
            <a:r>
              <a:rPr lang="it-IT" dirty="0" smtClean="0">
                <a:latin typeface="Calibri"/>
                <a:cs typeface="Calibri"/>
              </a:rPr>
              <a:t>à importanti, maturando, dopo una trepidante ricerca, la scelta fondante: “Gesù mi parlò di Dio e io mi innamorai di Dio. Prima mi ero innamorato del volto della donna, della ricchezza, della musica, della pittura, ora sono solo innamorato di Dio”;</a:t>
            </a:r>
          </a:p>
          <a:p>
            <a:r>
              <a:rPr lang="it-IT" dirty="0" smtClean="0"/>
              <a:t>• Nel 1940, dopo aver vinto il concorso per direttore didattico, </a:t>
            </a:r>
            <a:r>
              <a:rPr lang="it-IT" dirty="0" smtClean="0">
                <a:latin typeface="Calibri"/>
                <a:cs typeface="Calibri"/>
              </a:rPr>
              <a:t>è assegnato alla sede di Bono, in Sardegna. In seguito a contrasti con gli esponenti locali del regime fascista, è inviato come confinato a </a:t>
            </a:r>
            <a:r>
              <a:rPr lang="it-IT" dirty="0" err="1" smtClean="0">
                <a:latin typeface="Calibri"/>
                <a:cs typeface="Calibri"/>
              </a:rPr>
              <a:t>Isili</a:t>
            </a:r>
            <a:r>
              <a:rPr lang="it-IT" dirty="0" smtClean="0">
                <a:latin typeface="Calibri"/>
                <a:cs typeface="Calibri"/>
              </a:rPr>
              <a:t> e poi rimandato in Piemonte, dove può riprendere la professione, fino alla radiazione dall’albo per essersi rifiutato di aderire alla Repubblica sociale italiana</a:t>
            </a:r>
            <a:r>
              <a:rPr lang="it-IT" dirty="0" smtClean="0"/>
              <a:t>;</a:t>
            </a:r>
          </a:p>
          <a:p>
            <a:r>
              <a:rPr lang="it-IT" dirty="0" smtClean="0"/>
              <a:t>• Nel 1946 </a:t>
            </a:r>
            <a:r>
              <a:rPr lang="it-IT" dirty="0" smtClean="0">
                <a:latin typeface="Calibri"/>
                <a:cs typeface="Calibri"/>
              </a:rPr>
              <a:t>è nominato presidente centrale della GIAC. Appassionato sostenitore di un apostolato esigente, aperto alle istanze sociali di un paese che attende anche una ricostruzione morale del suo tessuto più intimo, Carretto risponde alla “grande chiamata”, come egli la definisce, spendendosi per la promozione del laicato nella vita della Chiesa e della società</a:t>
            </a:r>
            <a:r>
              <a:rPr lang="it-IT" dirty="0" smtClean="0"/>
              <a:t>;</a:t>
            </a:r>
            <a:endParaRPr lang="it-IT"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rgbClr val="79D525">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79D525"/>
                </a:solidFill>
                <a:effectLst>
                  <a:outerShdw blurRad="38100" dist="38100" dir="2700000" algn="tl">
                    <a:srgbClr val="000000">
                      <a:alpha val="43137"/>
                    </a:srgbClr>
                  </a:outerShdw>
                </a:effectLst>
                <a:latin typeface="Mistral" pitchFamily="66" charset="0"/>
              </a:rPr>
              <a:t>Carlo Carretto</a:t>
            </a:r>
            <a:endParaRPr lang="it-IT" sz="4400" dirty="0">
              <a:solidFill>
                <a:srgbClr val="79D525"/>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764704"/>
            <a:ext cx="6048672" cy="5909310"/>
          </a:xfrm>
          <a:prstGeom prst="rect">
            <a:avLst/>
          </a:prstGeom>
        </p:spPr>
        <p:txBody>
          <a:bodyPr wrap="square">
            <a:spAutoFit/>
          </a:bodyPr>
          <a:lstStyle/>
          <a:p>
            <a:r>
              <a:rPr lang="it-IT" dirty="0" smtClean="0"/>
              <a:t>• Negli anni della presidenza della GIAC, diviene n punto di riferimento autorevole dell’Azione Cattolica, girando in lungo e in largo la nazione per tenere conferenze, discorsi e comizi ;</a:t>
            </a:r>
            <a:endParaRPr lang="it-IT" dirty="0" smtClean="0"/>
          </a:p>
          <a:p>
            <a:r>
              <a:rPr lang="it-IT" dirty="0" smtClean="0"/>
              <a:t>• Alla sua iniziativa si deve anche la fondazione del Bureau </a:t>
            </a:r>
            <a:r>
              <a:rPr lang="it-IT" dirty="0" err="1" smtClean="0"/>
              <a:t>international</a:t>
            </a:r>
            <a:r>
              <a:rPr lang="it-IT" dirty="0" smtClean="0"/>
              <a:t> de la </a:t>
            </a:r>
            <a:r>
              <a:rPr lang="it-IT" dirty="0" err="1" smtClean="0"/>
              <a:t>juenesse</a:t>
            </a:r>
            <a:r>
              <a:rPr lang="it-IT" dirty="0" smtClean="0"/>
              <a:t> </a:t>
            </a:r>
            <a:r>
              <a:rPr lang="it-IT" dirty="0" err="1" smtClean="0"/>
              <a:t>catholique</a:t>
            </a:r>
            <a:r>
              <a:rPr lang="it-IT" dirty="0" smtClean="0"/>
              <a:t>, di cui diviene prima vicepresidente e poi presidente, come forma di collegamento tra le associazioni giovanili di Azione Cattolica di tutt</a:t>
            </a:r>
            <a:r>
              <a:rPr lang="it-IT" dirty="0" smtClean="0"/>
              <a:t>o il mondo. Nel 1952 </a:t>
            </a:r>
            <a:r>
              <a:rPr lang="it-IT" dirty="0" smtClean="0">
                <a:latin typeface="Calibri"/>
                <a:cs typeface="Calibri"/>
              </a:rPr>
              <a:t>è indotto a dimettersi dall’incarico ed inizia una laboriosa e sofferta ricerca personale che lo porta alla scelta di entrare nella congregazione religiosa dei Piccoli fratelli di Gesù ispirata al carisma di Charles de Foucauld</a:t>
            </a:r>
            <a:r>
              <a:rPr lang="it-IT" dirty="0" smtClean="0">
                <a:latin typeface="Calibri"/>
                <a:cs typeface="Calibri"/>
              </a:rPr>
              <a:t>;</a:t>
            </a:r>
          </a:p>
          <a:p>
            <a:r>
              <a:rPr lang="it-IT" dirty="0" smtClean="0"/>
              <a:t>• Nel 1954 parte per il Sahara, dove entra nel noviziato di </a:t>
            </a:r>
            <a:r>
              <a:rPr lang="it-IT" dirty="0" err="1" smtClean="0"/>
              <a:t>El</a:t>
            </a:r>
            <a:r>
              <a:rPr lang="it-IT" dirty="0" smtClean="0"/>
              <a:t> </a:t>
            </a:r>
            <a:r>
              <a:rPr lang="it-IT" dirty="0" err="1" smtClean="0"/>
              <a:t>Abiodh</a:t>
            </a:r>
            <a:r>
              <a:rPr lang="it-IT" dirty="0" smtClean="0"/>
              <a:t>, conducendo una vita eremitica, all’insegna di una profonda esperienza di vita interiore, nel silenzio, nel lavoro, testimoniata in un volume successivo di straordinario successo: </a:t>
            </a:r>
            <a:r>
              <a:rPr lang="it-IT" i="1" dirty="0" smtClean="0"/>
              <a:t>Lettere dal deserto</a:t>
            </a:r>
            <a:r>
              <a:rPr lang="it-IT" dirty="0" smtClean="0"/>
              <a:t>;</a:t>
            </a:r>
          </a:p>
          <a:p>
            <a:r>
              <a:rPr lang="it-IT" dirty="0" smtClean="0"/>
              <a:t>• Nel 1965 approda a Spello, per iniziare una nuova fraternit</a:t>
            </a:r>
            <a:r>
              <a:rPr lang="it-IT" dirty="0" smtClean="0">
                <a:latin typeface="Calibri"/>
                <a:cs typeface="Calibri"/>
              </a:rPr>
              <a:t>à di preghiera, che si apre all’accoglienza di quanti – credenti e non – desiderano trascorrere un periodo di riflessione e di ricerca, vissuto nella preghiera, nel lavoro manuale e nello scambio di esperienze</a:t>
            </a:r>
            <a:r>
              <a:rPr lang="it-IT" dirty="0" smtClean="0"/>
              <a:t>;</a:t>
            </a:r>
            <a:endParaRPr lang="it-IT"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rgbClr val="79D525">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79D525"/>
                </a:solidFill>
                <a:effectLst>
                  <a:outerShdw blurRad="38100" dist="38100" dir="2700000" algn="tl">
                    <a:srgbClr val="000000">
                      <a:alpha val="43137"/>
                    </a:srgbClr>
                  </a:outerShdw>
                </a:effectLst>
                <a:latin typeface="Mistral" pitchFamily="66" charset="0"/>
              </a:rPr>
              <a:t>Carlo Carretto</a:t>
            </a:r>
            <a:endParaRPr lang="it-IT" sz="4400" dirty="0">
              <a:solidFill>
                <a:srgbClr val="79D525"/>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764704"/>
            <a:ext cx="6048672" cy="3139321"/>
          </a:xfrm>
          <a:prstGeom prst="rect">
            <a:avLst/>
          </a:prstGeom>
        </p:spPr>
        <p:txBody>
          <a:bodyPr wrap="square">
            <a:spAutoFit/>
          </a:bodyPr>
          <a:lstStyle/>
          <a:p>
            <a:r>
              <a:rPr lang="it-IT" dirty="0" smtClean="0"/>
              <a:t>• </a:t>
            </a:r>
            <a:r>
              <a:rPr lang="it-IT" dirty="0" smtClean="0">
                <a:latin typeface="Calibri"/>
                <a:cs typeface="Calibri"/>
              </a:rPr>
              <a:t>È ancora attraverso l’amore che, a San Girolamo, si apre all’incontro vivo con le inquietudini spirituali e le povertà materiali di migliaia di giovani nell’effervescente stagione postconciliare</a:t>
            </a:r>
            <a:r>
              <a:rPr lang="it-IT" dirty="0" smtClean="0"/>
              <a:t>;</a:t>
            </a:r>
            <a:endParaRPr lang="it-IT" dirty="0" smtClean="0"/>
          </a:p>
          <a:p>
            <a:r>
              <a:rPr lang="it-IT" dirty="0" smtClean="0"/>
              <a:t>• In un’intervista concessa dal letto di ospedale, dove si trova gravemente malato, attraverso un inno a Dio, capace di “nuovi i cuori” nell’amore, insiste: “Quanto sei contestabile, Chiesa, eppure quanto ti amo!”</a:t>
            </a:r>
            <a:r>
              <a:rPr lang="it-IT" dirty="0" smtClean="0">
                <a:latin typeface="Calibri"/>
                <a:cs typeface="Calibri"/>
              </a:rPr>
              <a:t>;</a:t>
            </a:r>
          </a:p>
          <a:p>
            <a:r>
              <a:rPr lang="it-IT" dirty="0" smtClean="0"/>
              <a:t>• Muore nel suo eremo di San Girolamo, a Spello, il 4 ottobre 1988, festa di San Francesco d’Assisi, del quale </a:t>
            </a:r>
            <a:r>
              <a:rPr lang="it-IT" dirty="0" smtClean="0">
                <a:latin typeface="Calibri"/>
                <a:cs typeface="Calibri"/>
              </a:rPr>
              <a:t>è stato appassionato biografo.</a:t>
            </a:r>
            <a:endParaRPr lang="it-IT"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Punti fermi della proposta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339752" y="764704"/>
            <a:ext cx="6624736" cy="5878532"/>
          </a:xfrm>
          <a:prstGeom prst="rect">
            <a:avLst/>
          </a:prstGeom>
        </p:spPr>
        <p:txBody>
          <a:bodyPr wrap="square">
            <a:spAutoFit/>
          </a:bodyPr>
          <a:lstStyle/>
          <a:p>
            <a:pPr algn="r"/>
            <a:r>
              <a:rPr lang="it-IT" sz="2800" b="1" dirty="0" smtClean="0">
                <a:ln>
                  <a:solidFill>
                    <a:schemeClr val="tx1"/>
                  </a:solidFill>
                </a:ln>
                <a:solidFill>
                  <a:schemeClr val="accent1"/>
                </a:solidFill>
                <a:effectLst>
                  <a:outerShdw blurRad="38100" dist="38100" dir="2700000" algn="tl">
                    <a:srgbClr val="000000">
                      <a:alpha val="43137"/>
                    </a:srgbClr>
                  </a:outerShdw>
                </a:effectLst>
              </a:rPr>
              <a:t>La Parola al centro: una lettura ecclesiale</a:t>
            </a:r>
          </a:p>
          <a:p>
            <a:pPr algn="r"/>
            <a:endParaRPr lang="it-IT" sz="2800" b="1" dirty="0" smtClean="0">
              <a:ln>
                <a:solidFill>
                  <a:schemeClr val="tx1"/>
                </a:solidFill>
              </a:ln>
              <a:solidFill>
                <a:schemeClr val="accent1"/>
              </a:solidFill>
              <a:effectLst>
                <a:outerShdw blurRad="38100" dist="38100" dir="2700000" algn="tl">
                  <a:srgbClr val="000000">
                    <a:alpha val="43137"/>
                  </a:srgbClr>
                </a:outerShdw>
              </a:effectLst>
            </a:endParaRPr>
          </a:p>
          <a:p>
            <a:pPr algn="r"/>
            <a:r>
              <a:rPr lang="it-IT" dirty="0" smtClean="0"/>
              <a:t>Il testo si concentra sul </a:t>
            </a:r>
            <a:r>
              <a:rPr lang="it-IT" sz="2000" b="1" dirty="0" smtClean="0">
                <a:solidFill>
                  <a:schemeClr val="accent1"/>
                </a:solidFill>
                <a:effectLst>
                  <a:outerShdw blurRad="38100" dist="38100" dir="2700000" algn="tl">
                    <a:srgbClr val="000000">
                      <a:alpha val="43137"/>
                    </a:srgbClr>
                  </a:outerShdw>
                </a:effectLst>
              </a:rPr>
              <a:t>Vangelo</a:t>
            </a:r>
            <a:r>
              <a:rPr lang="it-IT" dirty="0" smtClean="0"/>
              <a:t> </a:t>
            </a:r>
            <a:r>
              <a:rPr lang="it-IT" sz="2000" b="1" dirty="0" smtClean="0">
                <a:solidFill>
                  <a:schemeClr val="accent1"/>
                </a:solidFill>
                <a:effectLst>
                  <a:outerShdw blurRad="38100" dist="38100" dir="2700000" algn="tl">
                    <a:srgbClr val="000000">
                      <a:alpha val="43137"/>
                    </a:srgbClr>
                  </a:outerShdw>
                </a:effectLst>
              </a:rPr>
              <a:t>che la Chiesa, anno dopo anno,ci propone</a:t>
            </a:r>
            <a:r>
              <a:rPr lang="it-IT" dirty="0" smtClean="0"/>
              <a:t>: facciamo nostro l’esercizio che la Chiesa intera fa,quando ascolta la Parola di Dio, per essere da essa guidata lungo le vie della storia.</a:t>
            </a:r>
          </a:p>
          <a:p>
            <a:pPr algn="r"/>
            <a:r>
              <a:rPr lang="it-IT" dirty="0" smtClean="0"/>
              <a:t>Si tratta di </a:t>
            </a:r>
            <a:r>
              <a:rPr lang="it-IT" sz="2000" b="1" dirty="0" smtClean="0">
                <a:solidFill>
                  <a:schemeClr val="accent1"/>
                </a:solidFill>
                <a:effectLst>
                  <a:outerShdw blurRad="38100" dist="38100" dir="2700000" algn="tl">
                    <a:srgbClr val="000000">
                      <a:alpha val="43137"/>
                    </a:srgbClr>
                  </a:outerShdw>
                </a:effectLst>
              </a:rPr>
              <a:t>uno “studio” che non va disatteso </a:t>
            </a:r>
            <a:r>
              <a:rPr lang="it-IT" dirty="0" smtClean="0"/>
              <a:t>o dato per scontato …</a:t>
            </a:r>
          </a:p>
          <a:p>
            <a:pPr algn="r"/>
            <a:r>
              <a:rPr lang="it-IT" dirty="0" smtClean="0"/>
              <a:t>Per </a:t>
            </a:r>
            <a:r>
              <a:rPr lang="it-IT" sz="2000" b="1" dirty="0" smtClean="0">
                <a:solidFill>
                  <a:schemeClr val="accent1"/>
                </a:solidFill>
                <a:effectLst>
                  <a:outerShdw blurRad="38100" dist="38100" dir="2700000" algn="tl">
                    <a:srgbClr val="000000">
                      <a:alpha val="43137"/>
                    </a:srgbClr>
                  </a:outerShdw>
                </a:effectLst>
              </a:rPr>
              <a:t>evitare il rischio della strumentalizzazione </a:t>
            </a:r>
            <a:r>
              <a:rPr lang="it-IT" dirty="0" smtClean="0"/>
              <a:t>della parola di Dio, </a:t>
            </a:r>
          </a:p>
          <a:p>
            <a:pPr algn="r"/>
            <a:r>
              <a:rPr lang="it-IT" dirty="0" smtClean="0"/>
              <a:t>è importante sottolineare il </a:t>
            </a:r>
            <a:r>
              <a:rPr lang="it-IT" sz="2000" b="1" dirty="0" smtClean="0">
                <a:solidFill>
                  <a:schemeClr val="accent1"/>
                </a:solidFill>
                <a:effectLst>
                  <a:outerShdw blurRad="38100" dist="38100" dir="2700000" algn="tl">
                    <a:srgbClr val="000000">
                      <a:alpha val="43137"/>
                    </a:srgbClr>
                  </a:outerShdw>
                </a:effectLst>
              </a:rPr>
              <a:t>carattere ecclesiale </a:t>
            </a:r>
          </a:p>
          <a:p>
            <a:pPr algn="r"/>
            <a:r>
              <a:rPr lang="it-IT" dirty="0" smtClean="0"/>
              <a:t>di questa lettura del Vangelo:</a:t>
            </a:r>
          </a:p>
          <a:p>
            <a:pPr algn="r"/>
            <a:r>
              <a:rPr lang="it-IT" dirty="0" smtClean="0"/>
              <a:t> non sono io da solo, o anche noi come gruppo e nemmeno come associazione, ad accreditare la lettura evangelica che proponiamo.</a:t>
            </a:r>
          </a:p>
          <a:p>
            <a:pPr algn="r"/>
            <a:r>
              <a:rPr lang="it-IT" dirty="0" smtClean="0"/>
              <a:t>È fondamentale avere sempre presenti</a:t>
            </a:r>
          </a:p>
          <a:p>
            <a:pPr algn="r"/>
            <a:r>
              <a:rPr lang="it-IT" dirty="0" smtClean="0"/>
              <a:t> da un lato gli </a:t>
            </a:r>
            <a:r>
              <a:rPr lang="it-IT" sz="2000" b="1" dirty="0" smtClean="0">
                <a:solidFill>
                  <a:schemeClr val="accent1"/>
                </a:solidFill>
                <a:effectLst>
                  <a:outerShdw blurRad="38100" dist="38100" dir="2700000" algn="tl">
                    <a:srgbClr val="000000">
                      <a:alpha val="43137"/>
                    </a:srgbClr>
                  </a:outerShdw>
                </a:effectLst>
              </a:rPr>
              <a:t>insegnamenti che la Tradizione e il Magistero </a:t>
            </a:r>
            <a:r>
              <a:rPr lang="it-IT" dirty="0" smtClean="0"/>
              <a:t>ecclesiale hanno indicato e continuamente indicano, </a:t>
            </a:r>
          </a:p>
          <a:p>
            <a:pPr algn="r"/>
            <a:r>
              <a:rPr lang="it-IT" dirty="0" smtClean="0"/>
              <a:t>dall’altro </a:t>
            </a:r>
            <a:r>
              <a:rPr lang="it-IT" sz="2000" b="1" dirty="0" smtClean="0">
                <a:solidFill>
                  <a:schemeClr val="accent1"/>
                </a:solidFill>
                <a:effectLst>
                  <a:outerShdw blurRad="38100" dist="38100" dir="2700000" algn="tl">
                    <a:srgbClr val="000000">
                      <a:alpha val="43137"/>
                    </a:srgbClr>
                  </a:outerShdw>
                </a:effectLst>
              </a:rPr>
              <a:t>le riflessioni che la competenza degli esegeti</a:t>
            </a:r>
            <a:r>
              <a:rPr lang="it-IT" dirty="0" smtClean="0"/>
              <a:t> </a:t>
            </a:r>
          </a:p>
          <a:p>
            <a:pPr algn="r"/>
            <a:r>
              <a:rPr lang="it-IT" dirty="0" smtClean="0"/>
              <a:t>mette a disposizione.</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3" name="CasellaDiTesto 2"/>
          <p:cNvSpPr txBox="1"/>
          <p:nvPr/>
        </p:nvSpPr>
        <p:spPr>
          <a:xfrm>
            <a:off x="2915816" y="260648"/>
            <a:ext cx="4536504" cy="58477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chemeClr val="accent4">
                    <a:lumMod val="60000"/>
                    <a:lumOff val="40000"/>
                  </a:schemeClr>
                </a:solidFill>
                <a:effectLst>
                  <a:outerShdw blurRad="38100" dist="38100" dir="2700000" algn="tl">
                    <a:srgbClr val="000000">
                      <a:alpha val="43137"/>
                    </a:srgbClr>
                  </a:outerShdw>
                </a:effectLst>
                <a:latin typeface="Mistral" pitchFamily="66" charset="0"/>
              </a:rPr>
              <a:t>CONTEMP-ATTIVI</a:t>
            </a:r>
            <a:endParaRPr lang="it-IT" sz="3200" b="1" dirty="0">
              <a:solidFill>
                <a:schemeClr val="accent4">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4" name="Immagine 3" descr="44.JPG"/>
          <p:cNvPicPr>
            <a:picLocks noChangeAspect="1"/>
          </p:cNvPicPr>
          <p:nvPr/>
        </p:nvPicPr>
        <p:blipFill>
          <a:blip r:embed="rId4" cstate="print"/>
          <a:stretch>
            <a:fillRect/>
          </a:stretch>
        </p:blipFill>
        <p:spPr>
          <a:xfrm>
            <a:off x="229570" y="1006090"/>
            <a:ext cx="3824905" cy="4799174"/>
          </a:xfrm>
          <a:prstGeom prst="rect">
            <a:avLst/>
          </a:prstGeom>
        </p:spPr>
      </p:pic>
      <p:pic>
        <p:nvPicPr>
          <p:cNvPr id="5" name="Immagine 4" descr="1423489_66122106.jpg"/>
          <p:cNvPicPr>
            <a:picLocks noChangeAspect="1"/>
          </p:cNvPicPr>
          <p:nvPr/>
        </p:nvPicPr>
        <p:blipFill>
          <a:blip r:embed="rId5" cstate="print"/>
          <a:stretch>
            <a:fillRect/>
          </a:stretch>
        </p:blipFill>
        <p:spPr>
          <a:xfrm>
            <a:off x="4463988" y="1844824"/>
            <a:ext cx="4680012" cy="3120008"/>
          </a:xfrm>
          <a:prstGeom prst="rect">
            <a:avLst/>
          </a:prstGeom>
        </p:spPr>
      </p:pic>
      <p:sp>
        <p:nvSpPr>
          <p:cNvPr id="6" name="Rettangolo 5"/>
          <p:cNvSpPr/>
          <p:nvPr/>
        </p:nvSpPr>
        <p:spPr>
          <a:xfrm>
            <a:off x="251520" y="5951021"/>
            <a:ext cx="5832648" cy="646331"/>
          </a:xfrm>
          <a:prstGeom prst="rect">
            <a:avLst/>
          </a:prstGeom>
        </p:spPr>
        <p:txBody>
          <a:bodyPr wrap="square">
            <a:spAutoFit/>
          </a:bodyPr>
          <a:lstStyle/>
          <a:p>
            <a:r>
              <a:rPr lang="fr-FR" b="1" dirty="0" smtClean="0"/>
              <a:t>Marc Chagall (Vitebsk 1887 – Saint-Paul-de-Vence 1985), </a:t>
            </a:r>
            <a:r>
              <a:rPr lang="fr-FR" b="1" dirty="0" err="1" smtClean="0"/>
              <a:t>Crocifissione</a:t>
            </a:r>
            <a:r>
              <a:rPr lang="fr-FR" b="1" dirty="0" smtClean="0"/>
              <a:t>  </a:t>
            </a:r>
            <a:r>
              <a:rPr lang="en-US" dirty="0" err="1" smtClean="0"/>
              <a:t>bianca</a:t>
            </a:r>
            <a:r>
              <a:rPr lang="en-US" dirty="0" smtClean="0"/>
              <a:t>, 1938, Chicago, Art Institute</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3" name="CasellaDiTesto 2"/>
          <p:cNvSpPr txBox="1"/>
          <p:nvPr/>
        </p:nvSpPr>
        <p:spPr>
          <a:xfrm>
            <a:off x="2195736" y="188640"/>
            <a:ext cx="4536504" cy="58477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chemeClr val="accent4">
                    <a:lumMod val="60000"/>
                    <a:lumOff val="40000"/>
                  </a:schemeClr>
                </a:solidFill>
                <a:effectLst>
                  <a:outerShdw blurRad="38100" dist="38100" dir="2700000" algn="tl">
                    <a:srgbClr val="000000">
                      <a:alpha val="43137"/>
                    </a:srgbClr>
                  </a:outerShdw>
                </a:effectLst>
                <a:latin typeface="Mistral" pitchFamily="66" charset="0"/>
              </a:rPr>
              <a:t>CONTEMP-ATTIVI</a:t>
            </a:r>
            <a:endParaRPr lang="it-IT" sz="3200" b="1" dirty="0">
              <a:solidFill>
                <a:schemeClr val="accent4">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4" name="Immagine 3" descr="lazati.jpg"/>
          <p:cNvPicPr>
            <a:picLocks noChangeAspect="1"/>
          </p:cNvPicPr>
          <p:nvPr/>
        </p:nvPicPr>
        <p:blipFill>
          <a:blip r:embed="rId4" cstate="print"/>
          <a:stretch>
            <a:fillRect/>
          </a:stretch>
        </p:blipFill>
        <p:spPr>
          <a:xfrm>
            <a:off x="2555776" y="1470017"/>
            <a:ext cx="3960440" cy="3836677"/>
          </a:xfrm>
          <a:prstGeom prst="rect">
            <a:avLst/>
          </a:prstGeom>
        </p:spPr>
      </p:pic>
      <p:sp>
        <p:nvSpPr>
          <p:cNvPr id="5" name="CasellaDiTesto 4"/>
          <p:cNvSpPr txBox="1"/>
          <p:nvPr/>
        </p:nvSpPr>
        <p:spPr>
          <a:xfrm>
            <a:off x="2699792" y="5589240"/>
            <a:ext cx="3960440" cy="461665"/>
          </a:xfrm>
          <a:prstGeom prst="rect">
            <a:avLst/>
          </a:prstGeom>
          <a:noFill/>
        </p:spPr>
        <p:txBody>
          <a:bodyPr wrap="square" rtlCol="0">
            <a:spAutoFit/>
          </a:bodyPr>
          <a:lstStyle/>
          <a:p>
            <a:pPr algn="ctr"/>
            <a:r>
              <a:rPr lang="it-IT" sz="2400" b="1" dirty="0" smtClean="0"/>
              <a:t>Giuseppe </a:t>
            </a:r>
            <a:r>
              <a:rPr lang="it-IT" sz="2400" b="1" dirty="0" err="1" smtClean="0"/>
              <a:t>Lazzati</a:t>
            </a:r>
            <a:endParaRPr lang="it-IT" sz="2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bg1">
                <a:lumMod val="65000"/>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chemeClr val="bg1">
                    <a:lumMod val="65000"/>
                  </a:schemeClr>
                </a:solidFill>
                <a:effectLst>
                  <a:outerShdw blurRad="38100" dist="38100" dir="2700000" algn="tl">
                    <a:srgbClr val="000000">
                      <a:alpha val="43137"/>
                    </a:srgbClr>
                  </a:outerShdw>
                </a:effectLst>
                <a:latin typeface="Mistral" pitchFamily="66" charset="0"/>
              </a:rPr>
              <a:t>Giuseppe </a:t>
            </a:r>
            <a:r>
              <a:rPr lang="it-IT" sz="4400" dirty="0" err="1" smtClean="0">
                <a:solidFill>
                  <a:schemeClr val="bg1">
                    <a:lumMod val="65000"/>
                  </a:schemeClr>
                </a:solidFill>
                <a:effectLst>
                  <a:outerShdw blurRad="38100" dist="38100" dir="2700000" algn="tl">
                    <a:srgbClr val="000000">
                      <a:alpha val="43137"/>
                    </a:srgbClr>
                  </a:outerShdw>
                </a:effectLst>
                <a:latin typeface="Mistral" pitchFamily="66" charset="0"/>
              </a:rPr>
              <a:t>Lazzati</a:t>
            </a:r>
            <a:endParaRPr lang="it-IT" sz="4400" dirty="0">
              <a:solidFill>
                <a:schemeClr val="bg1">
                  <a:lumMod val="65000"/>
                </a:schemeClr>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764704"/>
            <a:ext cx="6048672" cy="6186309"/>
          </a:xfrm>
          <a:prstGeom prst="rect">
            <a:avLst/>
          </a:prstGeom>
        </p:spPr>
        <p:txBody>
          <a:bodyPr wrap="square">
            <a:spAutoFit/>
          </a:bodyPr>
          <a:lstStyle/>
          <a:p>
            <a:r>
              <a:rPr lang="it-IT" dirty="0" smtClean="0"/>
              <a:t>• Esistono ancora i mistici? Soprattutto, si pu</a:t>
            </a:r>
            <a:r>
              <a:rPr lang="it-IT" dirty="0" smtClean="0">
                <a:latin typeface="Calibri"/>
                <a:cs typeface="Calibri"/>
              </a:rPr>
              <a:t>ò vivere da mistico nel mezzo delle nostre faccende quotidiane, con le loro pene e le loro complessità?</a:t>
            </a:r>
            <a:endParaRPr lang="it-IT" dirty="0" smtClean="0"/>
          </a:p>
          <a:p>
            <a:r>
              <a:rPr lang="it-IT" dirty="0" smtClean="0"/>
              <a:t>• La vita di Giuseppe </a:t>
            </a:r>
            <a:r>
              <a:rPr lang="it-IT" dirty="0" err="1" smtClean="0"/>
              <a:t>Lazzati</a:t>
            </a:r>
            <a:r>
              <a:rPr lang="it-IT" dirty="0" smtClean="0"/>
              <a:t> ci offre lo spazio per accogliere e rispondere a queste domande in modo concreto.</a:t>
            </a:r>
            <a:r>
              <a:rPr lang="it-IT" dirty="0" smtClean="0">
                <a:latin typeface="Calibri"/>
                <a:cs typeface="Calibri"/>
              </a:rPr>
              <a:t>;</a:t>
            </a:r>
          </a:p>
          <a:p>
            <a:r>
              <a:rPr lang="it-IT" dirty="0" smtClean="0"/>
              <a:t>• </a:t>
            </a:r>
            <a:r>
              <a:rPr lang="it-IT" dirty="0" err="1" smtClean="0"/>
              <a:t>Lazzati</a:t>
            </a:r>
            <a:r>
              <a:rPr lang="it-IT" dirty="0" smtClean="0"/>
              <a:t> nasce a Milano il 22 giugno 1909, vive una vita densa di occupazioni e di avversit</a:t>
            </a:r>
            <a:r>
              <a:rPr lang="it-IT" dirty="0" smtClean="0">
                <a:latin typeface="Calibri"/>
                <a:cs typeface="Calibri"/>
              </a:rPr>
              <a:t>à. Laureato in Letteratura cristiana antica, durante un corso di esercizi spirituali maturò la scelta di consacrarsi a Dio rimanendo nel mondo, fondando successivamente l’Istituto secolare Cristo Re</a:t>
            </a:r>
            <a:r>
              <a:rPr lang="it-IT" dirty="0" smtClean="0"/>
              <a:t>;</a:t>
            </a:r>
          </a:p>
          <a:p>
            <a:r>
              <a:rPr lang="it-IT" dirty="0" smtClean="0"/>
              <a:t>• Rientrato in Italia nell’agosto 1945, dopo un periodo di internamento in Germania durante la Seconda guerra mondiale, fu consigliere comunale a Milano, quindi membro della Costituente e deputato nella prima Legislatura. </a:t>
            </a:r>
            <a:r>
              <a:rPr lang="it-IT" dirty="0" smtClean="0"/>
              <a:t>Fu poi direttore del quotidiano cattolico “L’Italia”</a:t>
            </a:r>
            <a:r>
              <a:rPr lang="it-IT" dirty="0" smtClean="0"/>
              <a:t>;</a:t>
            </a:r>
          </a:p>
          <a:p>
            <a:r>
              <a:rPr lang="it-IT" dirty="0" smtClean="0"/>
              <a:t>•. Nel 1968 fu nominato Rettore dell’Universit</a:t>
            </a:r>
            <a:r>
              <a:rPr lang="it-IT" dirty="0" smtClean="0">
                <a:latin typeface="Calibri"/>
                <a:cs typeface="Calibri"/>
              </a:rPr>
              <a:t>à Cattolica del Sacro Cuore di Milano, carica che mantenne per cinque mandati;</a:t>
            </a:r>
          </a:p>
          <a:p>
            <a:r>
              <a:rPr lang="it-IT" dirty="0" smtClean="0"/>
              <a:t>• Il 5 luglio 2013 papa Francesco ha promulgato il decreto sull’eroicit</a:t>
            </a:r>
            <a:r>
              <a:rPr lang="it-IT" dirty="0" smtClean="0">
                <a:latin typeface="Calibri"/>
                <a:cs typeface="Calibri"/>
              </a:rPr>
              <a:t>à delle virtù. </a:t>
            </a:r>
            <a:r>
              <a:rPr lang="it-IT" dirty="0" err="1" smtClean="0">
                <a:latin typeface="Calibri"/>
                <a:cs typeface="Calibri"/>
              </a:rPr>
              <a:t>Lazzati</a:t>
            </a:r>
            <a:r>
              <a:rPr lang="it-IT" dirty="0" smtClean="0">
                <a:latin typeface="Calibri"/>
                <a:cs typeface="Calibri"/>
              </a:rPr>
              <a:t> ha percorso un cammino di santità non </a:t>
            </a:r>
            <a:r>
              <a:rPr lang="it-IT" i="1" dirty="0" smtClean="0">
                <a:latin typeface="Calibri"/>
                <a:cs typeface="Calibri"/>
              </a:rPr>
              <a:t>nonostante</a:t>
            </a:r>
            <a:r>
              <a:rPr lang="it-IT" dirty="0" smtClean="0">
                <a:latin typeface="Calibri"/>
                <a:cs typeface="Calibri"/>
              </a:rPr>
              <a:t> gli impegni del mondo, ma attraverso di essi.</a:t>
            </a:r>
            <a:endParaRPr lang="it-IT"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3" name="CasellaDiTesto 2"/>
          <p:cNvSpPr txBox="1"/>
          <p:nvPr/>
        </p:nvSpPr>
        <p:spPr>
          <a:xfrm>
            <a:off x="2555776" y="260648"/>
            <a:ext cx="4536504" cy="58477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UNIFICATI</a:t>
            </a:r>
            <a:endParaRPr lang="it-IT" sz="3200" b="1" dirty="0">
              <a:solidFill>
                <a:schemeClr val="accent1">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4" name="Immagine 3" descr="55.JPG"/>
          <p:cNvPicPr>
            <a:picLocks noChangeAspect="1"/>
          </p:cNvPicPr>
          <p:nvPr/>
        </p:nvPicPr>
        <p:blipFill>
          <a:blip r:embed="rId4" cstate="print"/>
          <a:stretch>
            <a:fillRect/>
          </a:stretch>
        </p:blipFill>
        <p:spPr>
          <a:xfrm>
            <a:off x="395536" y="1106553"/>
            <a:ext cx="3528392" cy="4799067"/>
          </a:xfrm>
          <a:prstGeom prst="rect">
            <a:avLst/>
          </a:prstGeom>
        </p:spPr>
      </p:pic>
      <p:pic>
        <p:nvPicPr>
          <p:cNvPr id="5" name="Immagine 4" descr="181933_7334.jpg"/>
          <p:cNvPicPr>
            <a:picLocks noChangeAspect="1"/>
          </p:cNvPicPr>
          <p:nvPr/>
        </p:nvPicPr>
        <p:blipFill>
          <a:blip r:embed="rId5" cstate="print"/>
          <a:stretch>
            <a:fillRect/>
          </a:stretch>
        </p:blipFill>
        <p:spPr>
          <a:xfrm>
            <a:off x="5364088" y="1556792"/>
            <a:ext cx="3129812" cy="4173083"/>
          </a:xfrm>
          <a:prstGeom prst="rect">
            <a:avLst/>
          </a:prstGeom>
        </p:spPr>
      </p:pic>
      <p:sp>
        <p:nvSpPr>
          <p:cNvPr id="6" name="Rettangolo 5"/>
          <p:cNvSpPr/>
          <p:nvPr/>
        </p:nvSpPr>
        <p:spPr>
          <a:xfrm>
            <a:off x="539552" y="5934670"/>
            <a:ext cx="5688632" cy="923330"/>
          </a:xfrm>
          <a:prstGeom prst="rect">
            <a:avLst/>
          </a:prstGeom>
        </p:spPr>
        <p:txBody>
          <a:bodyPr wrap="square">
            <a:spAutoFit/>
          </a:bodyPr>
          <a:lstStyle/>
          <a:p>
            <a:r>
              <a:rPr lang="en-US" b="1" dirty="0" smtClean="0"/>
              <a:t>Piet Mondrian (Amersfoort 1872 – New York 1944), </a:t>
            </a:r>
            <a:r>
              <a:rPr lang="en-US" b="1" dirty="0" err="1" smtClean="0"/>
              <a:t>Composizione</a:t>
            </a:r>
            <a:r>
              <a:rPr lang="en-US" b="1" dirty="0" smtClean="0"/>
              <a:t> con </a:t>
            </a:r>
            <a:r>
              <a:rPr lang="it-IT" dirty="0" smtClean="0"/>
              <a:t>rosso, giallo e blu, </a:t>
            </a:r>
          </a:p>
          <a:p>
            <a:r>
              <a:rPr lang="it-IT" dirty="0" smtClean="0"/>
              <a:t>1921, L’Aia, </a:t>
            </a:r>
            <a:r>
              <a:rPr lang="it-IT" dirty="0" err="1" smtClean="0"/>
              <a:t>Gemeentemuseum</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sp>
        <p:nvSpPr>
          <p:cNvPr id="3" name="CasellaDiTesto 2"/>
          <p:cNvSpPr txBox="1"/>
          <p:nvPr/>
        </p:nvSpPr>
        <p:spPr>
          <a:xfrm>
            <a:off x="2339752" y="260648"/>
            <a:ext cx="4536504" cy="58477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UNIFICATI</a:t>
            </a:r>
            <a:endParaRPr lang="it-IT" sz="3200" b="1" dirty="0">
              <a:solidFill>
                <a:schemeClr val="accent1">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4" name="Immagine 3" descr="hillesum.jpg"/>
          <p:cNvPicPr>
            <a:picLocks noChangeAspect="1"/>
          </p:cNvPicPr>
          <p:nvPr/>
        </p:nvPicPr>
        <p:blipFill>
          <a:blip r:embed="rId4" cstate="print"/>
          <a:stretch>
            <a:fillRect/>
          </a:stretch>
        </p:blipFill>
        <p:spPr>
          <a:xfrm>
            <a:off x="1475656" y="1196752"/>
            <a:ext cx="6139209" cy="4602426"/>
          </a:xfrm>
          <a:prstGeom prst="rect">
            <a:avLst/>
          </a:prstGeom>
        </p:spPr>
      </p:pic>
      <p:sp>
        <p:nvSpPr>
          <p:cNvPr id="5" name="CasellaDiTesto 4"/>
          <p:cNvSpPr txBox="1"/>
          <p:nvPr/>
        </p:nvSpPr>
        <p:spPr>
          <a:xfrm>
            <a:off x="2411760" y="6165304"/>
            <a:ext cx="4320480" cy="461665"/>
          </a:xfrm>
          <a:prstGeom prst="rect">
            <a:avLst/>
          </a:prstGeom>
          <a:noFill/>
        </p:spPr>
        <p:txBody>
          <a:bodyPr wrap="square" rtlCol="0">
            <a:spAutoFit/>
          </a:bodyPr>
          <a:lstStyle/>
          <a:p>
            <a:pPr algn="ctr"/>
            <a:r>
              <a:rPr lang="it-IT" sz="2400" b="1" dirty="0" err="1" smtClean="0"/>
              <a:t>Etty</a:t>
            </a:r>
            <a:r>
              <a:rPr lang="it-IT" sz="2400" b="1" dirty="0" smtClean="0"/>
              <a:t> </a:t>
            </a:r>
            <a:r>
              <a:rPr lang="it-IT" sz="2400" b="1" dirty="0" err="1" smtClean="0"/>
              <a:t>Hillesum</a:t>
            </a:r>
            <a:endParaRPr lang="it-IT" sz="2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lumMod val="60000"/>
                <a:lumOff val="40000"/>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err="1"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Etty</a:t>
            </a:r>
            <a:r>
              <a:rPr lang="it-IT" sz="4400" dirty="0"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 </a:t>
            </a:r>
            <a:r>
              <a:rPr lang="it-IT" sz="4400" dirty="0" err="1"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Hillesum</a:t>
            </a:r>
            <a:endParaRPr lang="it-IT" sz="4400" dirty="0">
              <a:solidFill>
                <a:schemeClr val="accent1">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764704"/>
            <a:ext cx="6048672" cy="6186309"/>
          </a:xfrm>
          <a:prstGeom prst="rect">
            <a:avLst/>
          </a:prstGeom>
        </p:spPr>
        <p:txBody>
          <a:bodyPr wrap="square">
            <a:spAutoFit/>
          </a:bodyPr>
          <a:lstStyle/>
          <a:p>
            <a:r>
              <a:rPr lang="it-IT" dirty="0" smtClean="0"/>
              <a:t>• </a:t>
            </a:r>
            <a:r>
              <a:rPr lang="it-IT" dirty="0" err="1" smtClean="0"/>
              <a:t>Etty</a:t>
            </a:r>
            <a:r>
              <a:rPr lang="it-IT" dirty="0" smtClean="0"/>
              <a:t> </a:t>
            </a:r>
            <a:r>
              <a:rPr lang="it-IT" dirty="0" err="1" smtClean="0"/>
              <a:t>Hillesum</a:t>
            </a:r>
            <a:r>
              <a:rPr lang="it-IT" dirty="0" smtClean="0"/>
              <a:t> </a:t>
            </a:r>
            <a:r>
              <a:rPr lang="it-IT" dirty="0" smtClean="0">
                <a:latin typeface="Calibri"/>
                <a:cs typeface="Calibri"/>
              </a:rPr>
              <a:t>è un’ebrea olandese. Nasce nel 1914 da padre olandese e madre russa. I suoi due fratelli minori sono precoci e geniali, ma psichicamente fragili. I genitori trasmettono ad </a:t>
            </a:r>
            <a:r>
              <a:rPr lang="it-IT" dirty="0" err="1" smtClean="0">
                <a:latin typeface="Calibri"/>
                <a:cs typeface="Calibri"/>
              </a:rPr>
              <a:t>Etty</a:t>
            </a:r>
            <a:r>
              <a:rPr lang="it-IT" dirty="0" smtClean="0">
                <a:latin typeface="Calibri"/>
                <a:cs typeface="Calibri"/>
              </a:rPr>
              <a:t> la passione per la cultura, per la lettura e per il giudaismo, ma non un orientamento di vita, lasciandola in preda ad una forte instabilità e frammentazione personale;</a:t>
            </a:r>
            <a:endParaRPr lang="it-IT" dirty="0" smtClean="0"/>
          </a:p>
          <a:p>
            <a:r>
              <a:rPr lang="it-IT" dirty="0" smtClean="0"/>
              <a:t>• Nel 1932 si </a:t>
            </a:r>
            <a:r>
              <a:rPr lang="it-IT" dirty="0" err="1" smtClean="0"/>
              <a:t>traferisce</a:t>
            </a:r>
            <a:r>
              <a:rPr lang="it-IT" dirty="0" smtClean="0"/>
              <a:t> ad Amsterdam, si laurea in giurisprudenza e studia lingua e letteratura russa</a:t>
            </a:r>
            <a:r>
              <a:rPr lang="it-IT" dirty="0" smtClean="0">
                <a:latin typeface="Calibri"/>
                <a:cs typeface="Calibri"/>
              </a:rPr>
              <a:t>;</a:t>
            </a:r>
          </a:p>
          <a:p>
            <a:r>
              <a:rPr lang="it-IT" dirty="0" smtClean="0"/>
              <a:t>• Dal 1937 lavora come governante nella casa di un vedovo sessantenne, con il quale instaura un’affettuosa intimit</a:t>
            </a:r>
            <a:r>
              <a:rPr lang="it-IT" dirty="0" smtClean="0">
                <a:latin typeface="Calibri"/>
                <a:cs typeface="Calibri"/>
              </a:rPr>
              <a:t>à;</a:t>
            </a:r>
            <a:endParaRPr lang="it-IT" dirty="0" smtClean="0"/>
          </a:p>
          <a:p>
            <a:r>
              <a:rPr lang="it-IT" dirty="0" smtClean="0"/>
              <a:t>• Nel 1941, per uscire dal proprio caos esistenziale, interpella un carismatico psicanalista che la sprona ad un serio ascolto interiore e alla scrittura di un diario. La relazione terapeutica diviene una collaborazione ed un’amicizia sempre pi</a:t>
            </a:r>
            <a:r>
              <a:rPr lang="it-IT" dirty="0" smtClean="0">
                <a:latin typeface="Calibri"/>
                <a:cs typeface="Calibri"/>
              </a:rPr>
              <a:t>ù intense, anche affettivamente, e provoca uno straordinario percorso di crescita umana e spirituale</a:t>
            </a:r>
            <a:r>
              <a:rPr lang="it-IT" dirty="0" smtClean="0"/>
              <a:t>;</a:t>
            </a:r>
          </a:p>
          <a:p>
            <a:r>
              <a:rPr lang="it-IT" dirty="0" smtClean="0"/>
              <a:t>•. Inizialmente razionale e scettica rispetto alla fede, </a:t>
            </a:r>
            <a:r>
              <a:rPr lang="it-IT" dirty="0" err="1" smtClean="0"/>
              <a:t>Etty</a:t>
            </a:r>
            <a:r>
              <a:rPr lang="it-IT" dirty="0" smtClean="0"/>
              <a:t> si impegna nel cercare la verit</a:t>
            </a:r>
            <a:r>
              <a:rPr lang="it-IT" dirty="0" smtClean="0">
                <a:latin typeface="Calibri"/>
                <a:cs typeface="Calibri"/>
              </a:rPr>
              <a:t>à scavando dentro di sé con tale onestà da incontrare Dio;</a:t>
            </a:r>
          </a:p>
          <a:p>
            <a:r>
              <a:rPr lang="it-IT" dirty="0" smtClean="0"/>
              <a:t>• La sua vita si trasforma e si unifica in un dono d’amore sempre pi</a:t>
            </a:r>
            <a:r>
              <a:rPr lang="it-IT" dirty="0" smtClean="0">
                <a:latin typeface="Calibri"/>
                <a:cs typeface="Calibri"/>
              </a:rPr>
              <a:t>ù radicale, in un dialogo con Dio  che la porta a scegliere di affrontare l’internamento, dal quale gli amici  </a:t>
            </a:r>
            <a:r>
              <a:rPr lang="it-IT" dirty="0" err="1" smtClean="0">
                <a:latin typeface="Calibri"/>
                <a:cs typeface="Calibri"/>
              </a:rPr>
              <a:t>vole-</a:t>
            </a:r>
            <a:endParaRPr lang="it-IT"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lumMod val="60000"/>
                <a:lumOff val="40000"/>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err="1"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Etty</a:t>
            </a:r>
            <a:r>
              <a:rPr lang="it-IT" sz="4400" dirty="0"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 </a:t>
            </a:r>
            <a:r>
              <a:rPr lang="it-IT" sz="4400" dirty="0" err="1" smtClean="0">
                <a:solidFill>
                  <a:schemeClr val="accent1">
                    <a:lumMod val="60000"/>
                    <a:lumOff val="40000"/>
                  </a:schemeClr>
                </a:solidFill>
                <a:effectLst>
                  <a:outerShdw blurRad="38100" dist="38100" dir="2700000" algn="tl">
                    <a:srgbClr val="000000">
                      <a:alpha val="43137"/>
                    </a:srgbClr>
                  </a:outerShdw>
                </a:effectLst>
                <a:latin typeface="Mistral" pitchFamily="66" charset="0"/>
              </a:rPr>
              <a:t>Hillesum</a:t>
            </a:r>
            <a:endParaRPr lang="it-IT" sz="4400" dirty="0">
              <a:solidFill>
                <a:schemeClr val="accent1">
                  <a:lumMod val="60000"/>
                  <a:lumOff val="40000"/>
                </a:schemeClr>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6" name="Rettangolo 5"/>
          <p:cNvSpPr/>
          <p:nvPr/>
        </p:nvSpPr>
        <p:spPr>
          <a:xfrm>
            <a:off x="2699792" y="764704"/>
            <a:ext cx="6048672" cy="1754326"/>
          </a:xfrm>
          <a:prstGeom prst="rect">
            <a:avLst/>
          </a:prstGeom>
        </p:spPr>
        <p:txBody>
          <a:bodyPr wrap="square">
            <a:spAutoFit/>
          </a:bodyPr>
          <a:lstStyle/>
          <a:p>
            <a:r>
              <a:rPr lang="it-IT" dirty="0" smtClean="0"/>
              <a:t>v</a:t>
            </a:r>
            <a:r>
              <a:rPr lang="it-IT" dirty="0" smtClean="0"/>
              <a:t>ano  salvarla.</a:t>
            </a:r>
            <a:endParaRPr lang="it-IT" dirty="0" smtClean="0"/>
          </a:p>
          <a:p>
            <a:r>
              <a:rPr lang="it-IT" dirty="0" smtClean="0"/>
              <a:t>• Nel 1943 muore ad Auschwitz, come la sua famiglia</a:t>
            </a:r>
            <a:r>
              <a:rPr lang="it-IT" dirty="0" smtClean="0">
                <a:latin typeface="Calibri"/>
                <a:cs typeface="Calibri"/>
              </a:rPr>
              <a:t>;</a:t>
            </a:r>
          </a:p>
          <a:p>
            <a:r>
              <a:rPr lang="it-IT" dirty="0" smtClean="0"/>
              <a:t>• Il </a:t>
            </a:r>
            <a:r>
              <a:rPr lang="it-IT" i="1" dirty="0" smtClean="0"/>
              <a:t>Diario</a:t>
            </a:r>
            <a:r>
              <a:rPr lang="it-IT" dirty="0" smtClean="0"/>
              <a:t> e le </a:t>
            </a:r>
            <a:r>
              <a:rPr lang="it-IT" i="1" dirty="0" smtClean="0"/>
              <a:t>Lettere</a:t>
            </a:r>
            <a:r>
              <a:rPr lang="it-IT" dirty="0" smtClean="0"/>
              <a:t> di Eddy testimoniano incisivamente la sua rapida, ma non facile, liberazione interiore, che le ha permesso di lodare Dio e continuare ad amare anche nel cuore della </a:t>
            </a:r>
            <a:r>
              <a:rPr lang="it-IT" i="1" dirty="0" smtClean="0"/>
              <a:t>shoah</a:t>
            </a:r>
            <a:r>
              <a:rPr lang="it-IT" dirty="0" smtClean="0"/>
              <a:t>.</a:t>
            </a:r>
            <a:endParaRPr lang="it-IT"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Punti fermi della proposta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555776" y="1412776"/>
            <a:ext cx="6336704" cy="4708981"/>
          </a:xfrm>
          <a:prstGeom prst="rect">
            <a:avLst/>
          </a:prstGeom>
        </p:spPr>
        <p:txBody>
          <a:bodyPr wrap="square">
            <a:spAutoFit/>
          </a:bodyPr>
          <a:lstStyle/>
          <a:p>
            <a:pPr algn="r"/>
            <a:r>
              <a:rPr lang="it-IT" sz="2800" b="1" dirty="0" smtClean="0">
                <a:ln>
                  <a:solidFill>
                    <a:schemeClr val="tx1"/>
                  </a:solidFill>
                </a:ln>
                <a:solidFill>
                  <a:schemeClr val="accent1"/>
                </a:solidFill>
                <a:effectLst>
                  <a:outerShdw blurRad="38100" dist="38100" dir="2700000" algn="tl">
                    <a:srgbClr val="000000">
                      <a:alpha val="43137"/>
                    </a:srgbClr>
                  </a:outerShdw>
                </a:effectLst>
              </a:rPr>
              <a:t>Il Magistero della Chiesa </a:t>
            </a:r>
          </a:p>
          <a:p>
            <a:pPr algn="r"/>
            <a:r>
              <a:rPr lang="it-IT" sz="2800" b="1" dirty="0" smtClean="0">
                <a:ln>
                  <a:solidFill>
                    <a:schemeClr val="tx1"/>
                  </a:solidFill>
                </a:ln>
                <a:solidFill>
                  <a:schemeClr val="accent1"/>
                </a:solidFill>
                <a:effectLst>
                  <a:outerShdw blurRad="38100" dist="38100" dir="2700000" algn="tl">
                    <a:srgbClr val="000000">
                      <a:alpha val="43137"/>
                    </a:srgbClr>
                  </a:outerShdw>
                </a:effectLst>
              </a:rPr>
              <a:t>come orientamento</a:t>
            </a:r>
          </a:p>
          <a:p>
            <a:pPr algn="r"/>
            <a:endParaRPr lang="it-IT" sz="2800" b="1" dirty="0" smtClean="0">
              <a:ln>
                <a:solidFill>
                  <a:schemeClr val="tx1"/>
                </a:solidFill>
              </a:ln>
              <a:solidFill>
                <a:schemeClr val="accent1"/>
              </a:solidFill>
              <a:effectLst>
                <a:outerShdw blurRad="38100" dist="38100" dir="2700000" algn="tl">
                  <a:srgbClr val="000000">
                    <a:alpha val="43137"/>
                  </a:srgbClr>
                </a:outerShdw>
              </a:effectLst>
            </a:endParaRPr>
          </a:p>
          <a:p>
            <a:pPr algn="r"/>
            <a:r>
              <a:rPr lang="it-IT" sz="2400" dirty="0" smtClean="0"/>
              <a:t>Per sollecitare una </a:t>
            </a:r>
            <a:r>
              <a:rPr lang="it-IT" sz="2400" b="1" dirty="0" smtClean="0">
                <a:solidFill>
                  <a:schemeClr val="accent1"/>
                </a:solidFill>
                <a:effectLst>
                  <a:outerShdw blurRad="38100" dist="38100" dir="2700000" algn="tl">
                    <a:srgbClr val="000000">
                      <a:alpha val="43137"/>
                    </a:srgbClr>
                  </a:outerShdw>
                </a:effectLst>
              </a:rPr>
              <a:t>formazione della coscienza </a:t>
            </a:r>
          </a:p>
          <a:p>
            <a:pPr algn="r"/>
            <a:r>
              <a:rPr lang="it-IT" sz="2400" dirty="0" smtClean="0"/>
              <a:t>attenta alle indicazioni della Chiesa, </a:t>
            </a:r>
          </a:p>
          <a:p>
            <a:pPr algn="r"/>
            <a:r>
              <a:rPr lang="it-IT" sz="2400" dirty="0" smtClean="0"/>
              <a:t>il testo offre degli approfondimenti, </a:t>
            </a:r>
          </a:p>
          <a:p>
            <a:pPr algn="r"/>
            <a:r>
              <a:rPr lang="it-IT" sz="2400" dirty="0" smtClean="0"/>
              <a:t>citazioni e riferimenti ai documenti del Magistero.</a:t>
            </a:r>
          </a:p>
          <a:p>
            <a:pPr algn="r"/>
            <a:r>
              <a:rPr lang="it-IT" sz="2400" dirty="0" smtClean="0"/>
              <a:t>Il riferimento privilegiato è </a:t>
            </a:r>
            <a:r>
              <a:rPr lang="it-IT" sz="2400" b="1" dirty="0" smtClean="0">
                <a:solidFill>
                  <a:schemeClr val="accent1"/>
                </a:solidFill>
                <a:effectLst>
                  <a:outerShdw blurRad="38100" dist="38100" dir="2700000" algn="tl">
                    <a:srgbClr val="000000">
                      <a:alpha val="43137"/>
                    </a:srgbClr>
                  </a:outerShdw>
                </a:effectLst>
              </a:rPr>
              <a:t>al Concilio Vaticano II</a:t>
            </a:r>
            <a:r>
              <a:rPr lang="it-IT" sz="2400" dirty="0" smtClean="0"/>
              <a:t>, </a:t>
            </a:r>
          </a:p>
          <a:p>
            <a:pPr algn="r"/>
            <a:r>
              <a:rPr lang="it-IT" sz="2400" dirty="0" smtClean="0"/>
              <a:t>assunto nel suo significato complessivo </a:t>
            </a:r>
          </a:p>
          <a:p>
            <a:pPr algn="r"/>
            <a:r>
              <a:rPr lang="it-IT" sz="2400" dirty="0" smtClean="0"/>
              <a:t>o mediante riferimenti puntuali ai suoi documenti</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Punti fermi della proposta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36512" y="0"/>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681536" y="836712"/>
            <a:ext cx="6138936" cy="2800767"/>
          </a:xfrm>
          <a:prstGeom prst="rect">
            <a:avLst/>
          </a:prstGeom>
        </p:spPr>
        <p:txBody>
          <a:bodyPr wrap="square">
            <a:spAutoFit/>
          </a:bodyPr>
          <a:lstStyle/>
          <a:p>
            <a:pPr algn="r"/>
            <a:r>
              <a:rPr lang="it-IT" sz="2800" b="1" dirty="0" smtClean="0">
                <a:ln>
                  <a:solidFill>
                    <a:schemeClr val="tx1"/>
                  </a:solidFill>
                </a:ln>
                <a:solidFill>
                  <a:schemeClr val="accent1"/>
                </a:solidFill>
                <a:effectLst>
                  <a:outerShdw blurRad="38100" dist="38100" dir="2700000" algn="tl">
                    <a:srgbClr val="000000">
                      <a:alpha val="43137"/>
                    </a:srgbClr>
                  </a:outerShdw>
                </a:effectLst>
              </a:rPr>
              <a:t>La vita associativa come sfondo</a:t>
            </a:r>
          </a:p>
          <a:p>
            <a:pPr algn="r"/>
            <a:endParaRPr lang="it-IT" sz="2800" b="1" dirty="0" smtClean="0">
              <a:ln>
                <a:solidFill>
                  <a:schemeClr val="tx1"/>
                </a:solidFill>
              </a:ln>
              <a:solidFill>
                <a:schemeClr val="accent1"/>
              </a:solidFill>
              <a:effectLst>
                <a:outerShdw blurRad="38100" dist="38100" dir="2700000" algn="tl">
                  <a:srgbClr val="000000">
                    <a:alpha val="43137"/>
                  </a:srgbClr>
                </a:outerShdw>
              </a:effectLst>
            </a:endParaRPr>
          </a:p>
          <a:p>
            <a:pPr algn="r"/>
            <a:r>
              <a:rPr lang="it-IT" sz="2000" dirty="0" smtClean="0"/>
              <a:t>Questo percorso di gruppo sottende la vita associativa che nel corso dell’anno si  svolge tramite momenti di incontro  e di studio, di approfondimento e di ricerca, di spiritualità e di fraternità a livello parrocchiale, diocesano, regionale o nazionale, siano essi di settore o unitari.</a:t>
            </a:r>
          </a:p>
        </p:txBody>
      </p:sp>
      <p:sp>
        <p:nvSpPr>
          <p:cNvPr id="8" name="CasellaDiTesto 7"/>
          <p:cNvSpPr txBox="1"/>
          <p:nvPr/>
        </p:nvSpPr>
        <p:spPr>
          <a:xfrm>
            <a:off x="3203848" y="4077072"/>
            <a:ext cx="5472608" cy="2585323"/>
          </a:xfrm>
          <a:prstGeom prst="rect">
            <a:avLst/>
          </a:prstGeom>
          <a:gradFill>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gradFill>
        </p:spPr>
        <p:txBody>
          <a:bodyPr wrap="square" rtlCol="0">
            <a:spAutoFit/>
          </a:bodyPr>
          <a:lstStyle/>
          <a:p>
            <a:r>
              <a:rPr lang="it-IT" b="1" dirty="0" smtClean="0"/>
              <a:t>L’esperienza in Azione cattolica è per tanti una scelta fondamentale  per il proprio cammino di fede e per</a:t>
            </a:r>
          </a:p>
          <a:p>
            <a:r>
              <a:rPr lang="it-IT" b="1" dirty="0" smtClean="0"/>
              <a:t>la propria formazione religiosa e umana, un dono da condividere e da offrire alle persone che incrociano</a:t>
            </a:r>
          </a:p>
          <a:p>
            <a:r>
              <a:rPr lang="it-IT" b="1" dirty="0" smtClean="0"/>
              <a:t>il nostro cammino [...]. Per questo, ogni aderente e ogni responsabile è chiamato costantemente a curare con passione la proposta associativa, che va presentata come scelta significativa per la vita delle persone.</a:t>
            </a:r>
          </a:p>
          <a:p>
            <a:r>
              <a:rPr lang="it-IT" b="1" dirty="0" smtClean="0"/>
              <a:t>(Documento XV Assemblea nazionale)</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Punti fermi della proposta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123728" y="908720"/>
            <a:ext cx="6696744" cy="5601533"/>
          </a:xfrm>
          <a:prstGeom prst="rect">
            <a:avLst/>
          </a:prstGeom>
        </p:spPr>
        <p:txBody>
          <a:bodyPr wrap="square">
            <a:spAutoFit/>
          </a:bodyPr>
          <a:lstStyle/>
          <a:p>
            <a:pPr algn="r"/>
            <a:r>
              <a:rPr lang="it-IT" sz="2800" b="1" dirty="0" smtClean="0">
                <a:ln>
                  <a:solidFill>
                    <a:schemeClr val="tx1"/>
                  </a:solidFill>
                </a:ln>
                <a:solidFill>
                  <a:schemeClr val="accent1"/>
                </a:solidFill>
                <a:effectLst>
                  <a:outerShdw blurRad="38100" dist="38100" dir="2700000" algn="tl">
                    <a:srgbClr val="000000">
                      <a:alpha val="43137"/>
                    </a:srgbClr>
                  </a:outerShdw>
                </a:effectLst>
              </a:rPr>
              <a:t>L’animatore e la cura del gruppo</a:t>
            </a:r>
          </a:p>
          <a:p>
            <a:pPr algn="r"/>
            <a:endParaRPr lang="it-IT" sz="2800" b="1" dirty="0" smtClean="0">
              <a:ln>
                <a:solidFill>
                  <a:schemeClr val="tx1"/>
                </a:solidFill>
              </a:ln>
              <a:solidFill>
                <a:schemeClr val="accent1"/>
              </a:solidFill>
              <a:effectLst>
                <a:outerShdw blurRad="38100" dist="38100" dir="2700000" algn="tl">
                  <a:srgbClr val="000000">
                    <a:alpha val="43137"/>
                  </a:srgbClr>
                </a:outerShdw>
              </a:effectLst>
            </a:endParaRPr>
          </a:p>
          <a:p>
            <a:pPr algn="r"/>
            <a:r>
              <a:rPr lang="it-IT" dirty="0" smtClean="0"/>
              <a:t>… è importante che ciascuno si senta direttamente coinvolto nella“cura del gruppo”, che richiede i seguenti impegni:</a:t>
            </a:r>
          </a:p>
          <a:p>
            <a:pPr algn="r"/>
            <a:r>
              <a:rPr lang="it-IT" dirty="0" smtClean="0"/>
              <a:t>• </a:t>
            </a:r>
            <a:r>
              <a:rPr lang="it-IT" sz="2000" b="1" dirty="0" smtClean="0">
                <a:solidFill>
                  <a:schemeClr val="accent1"/>
                </a:solidFill>
                <a:effectLst>
                  <a:outerShdw blurRad="38100" dist="38100" dir="2700000" algn="tl">
                    <a:srgbClr val="000000">
                      <a:alpha val="43137"/>
                    </a:srgbClr>
                  </a:outerShdw>
                </a:effectLst>
              </a:rPr>
              <a:t>avere presente i bisogni dei partecipanti e del gruppo</a:t>
            </a:r>
          </a:p>
          <a:p>
            <a:pPr algn="r"/>
            <a:r>
              <a:rPr lang="it-IT" sz="2000" b="1" dirty="0" smtClean="0">
                <a:solidFill>
                  <a:schemeClr val="accent1"/>
                </a:solidFill>
                <a:effectLst>
                  <a:outerShdw blurRad="38100" dist="38100" dir="2700000" algn="tl">
                    <a:srgbClr val="000000">
                      <a:alpha val="43137"/>
                    </a:srgbClr>
                  </a:outerShdw>
                </a:effectLst>
              </a:rPr>
              <a:t>• richiamare il senso dell’itinerario;</a:t>
            </a:r>
          </a:p>
          <a:p>
            <a:pPr algn="r"/>
            <a:r>
              <a:rPr lang="it-IT" sz="2000" b="1" dirty="0" smtClean="0">
                <a:solidFill>
                  <a:schemeClr val="accent1"/>
                </a:solidFill>
                <a:effectLst>
                  <a:outerShdw blurRad="38100" dist="38100" dir="2700000" algn="tl">
                    <a:srgbClr val="000000">
                      <a:alpha val="43137"/>
                    </a:srgbClr>
                  </a:outerShdw>
                </a:effectLst>
              </a:rPr>
              <a:t>• curare le relazioni e i contenuti;</a:t>
            </a:r>
          </a:p>
          <a:p>
            <a:pPr algn="r"/>
            <a:r>
              <a:rPr lang="it-IT" sz="2000" b="1" dirty="0" smtClean="0">
                <a:solidFill>
                  <a:schemeClr val="accent1"/>
                </a:solidFill>
                <a:effectLst>
                  <a:outerShdw blurRad="38100" dist="38100" dir="2700000" algn="tl">
                    <a:srgbClr val="000000">
                      <a:alpha val="43137"/>
                    </a:srgbClr>
                  </a:outerShdw>
                </a:effectLst>
              </a:rPr>
              <a:t>• gestire le dinamiche di gruppo;</a:t>
            </a:r>
          </a:p>
          <a:p>
            <a:pPr algn="r"/>
            <a:r>
              <a:rPr lang="it-IT" dirty="0" smtClean="0"/>
              <a:t>… è importante che nel gruppo si riconosca </a:t>
            </a:r>
          </a:p>
          <a:p>
            <a:pPr algn="r"/>
            <a:r>
              <a:rPr lang="it-IT" sz="2000" b="1" dirty="0" smtClean="0">
                <a:solidFill>
                  <a:schemeClr val="accent1"/>
                </a:solidFill>
                <a:effectLst>
                  <a:outerShdw blurRad="38100" dist="38100" dir="2700000" algn="tl">
                    <a:srgbClr val="000000">
                      <a:alpha val="43137"/>
                    </a:srgbClr>
                  </a:outerShdw>
                </a:effectLst>
              </a:rPr>
              <a:t>la figura di un animatore</a:t>
            </a:r>
          </a:p>
          <a:p>
            <a:pPr algn="r"/>
            <a:r>
              <a:rPr lang="it-IT" dirty="0" smtClean="0"/>
              <a:t>che svolga prima di tutto il prezioso servizio di costruire e rafforzare</a:t>
            </a:r>
          </a:p>
          <a:p>
            <a:pPr algn="r"/>
            <a:r>
              <a:rPr lang="it-IT" dirty="0" smtClean="0"/>
              <a:t>i legami tra i </a:t>
            </a:r>
            <a:r>
              <a:rPr lang="it-IT" dirty="0" err="1" smtClean="0"/>
              <a:t>partecipanti…</a:t>
            </a:r>
            <a:endParaRPr lang="it-IT" dirty="0" smtClean="0"/>
          </a:p>
          <a:p>
            <a:pPr algn="r"/>
            <a:r>
              <a:rPr lang="it-IT" dirty="0" smtClean="0"/>
              <a:t>Nell’ottica della corresponsabilità,</a:t>
            </a:r>
          </a:p>
          <a:p>
            <a:pPr algn="r"/>
            <a:r>
              <a:rPr lang="it-IT" dirty="0" smtClean="0"/>
              <a:t> che è condizione piena dell’età adulta,</a:t>
            </a:r>
          </a:p>
          <a:p>
            <a:pPr algn="r"/>
            <a:r>
              <a:rPr lang="it-IT" dirty="0" smtClean="0"/>
              <a:t> </a:t>
            </a:r>
            <a:r>
              <a:rPr lang="it-IT" sz="2000" b="1" dirty="0" smtClean="0">
                <a:solidFill>
                  <a:schemeClr val="accent1"/>
                </a:solidFill>
                <a:effectLst>
                  <a:outerShdw blurRad="38100" dist="38100" dir="2700000" algn="tl">
                    <a:srgbClr val="000000">
                      <a:alpha val="43137"/>
                    </a:srgbClr>
                  </a:outerShdw>
                </a:effectLst>
              </a:rPr>
              <a:t>il testo è uno strumento non riservato all’animatore, </a:t>
            </a:r>
          </a:p>
          <a:p>
            <a:pPr algn="r"/>
            <a:r>
              <a:rPr lang="it-IT" sz="2000" b="1" dirty="0" smtClean="0">
                <a:solidFill>
                  <a:schemeClr val="accent1"/>
                </a:solidFill>
                <a:effectLst>
                  <a:outerShdw blurRad="38100" dist="38100" dir="2700000" algn="tl">
                    <a:srgbClr val="000000">
                      <a:alpha val="43137"/>
                    </a:srgbClr>
                  </a:outerShdw>
                </a:effectLst>
              </a:rPr>
              <a:t>ma proposto a tutti</a:t>
            </a:r>
            <a:r>
              <a:rPr lang="it-IT" dirty="0" smtClean="0"/>
              <a:t>;</a:t>
            </a:r>
          </a:p>
          <a:p>
            <a:pPr algn="r"/>
            <a:r>
              <a:rPr lang="it-IT" dirty="0" smtClean="0"/>
              <a:t> tanto che, in diverse diocesi d’Italia, le associazioni locali</a:t>
            </a:r>
          </a:p>
          <a:p>
            <a:pPr algn="r"/>
            <a:r>
              <a:rPr lang="it-IT" dirty="0" smtClean="0"/>
              <a:t>lo propongono agli adulti insieme all’adesione all’Azione cattolica.</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2843808" y="116632"/>
            <a:ext cx="5616624" cy="504056"/>
          </a:xfrm>
          <a:prstGeom prst="roundRect">
            <a:avLst/>
          </a:prstGeom>
          <a:solidFill>
            <a:schemeClr val="bg1"/>
          </a:soli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rgbClr val="1171FF"/>
                </a:solidFill>
                <a:effectLst>
                  <a:outerShdw blurRad="38100" dist="38100" dir="2700000" algn="tl">
                    <a:srgbClr val="000000">
                      <a:alpha val="43137"/>
                    </a:srgbClr>
                  </a:outerShdw>
                </a:effectLst>
                <a:latin typeface="Mistral" pitchFamily="66" charset="0"/>
              </a:rPr>
              <a:t>Punti fermi della proposta</a:t>
            </a:r>
            <a:endParaRPr lang="it-IT" sz="4400" dirty="0">
              <a:solidFill>
                <a:srgbClr val="1171FF"/>
              </a:solidFill>
              <a:effectLst>
                <a:outerShdw blurRad="38100" dist="38100" dir="2700000" algn="tl">
                  <a:srgbClr val="000000">
                    <a:alpha val="43137"/>
                  </a:srgbClr>
                </a:outerShdw>
              </a:effectLst>
              <a:latin typeface="Mistral" pitchFamily="66" charset="0"/>
            </a:endParaRPr>
          </a:p>
        </p:txBody>
      </p:sp>
      <p:pic>
        <p:nvPicPr>
          <p:cNvPr id="16" name="Immagine 15" descr="AC_colore.png"/>
          <p:cNvPicPr>
            <a:picLocks noChangeAspect="1"/>
          </p:cNvPicPr>
          <p:nvPr/>
        </p:nvPicPr>
        <p:blipFill>
          <a:blip r:embed="rId3" cstate="print"/>
          <a:stretch>
            <a:fillRect/>
          </a:stretch>
        </p:blipFill>
        <p:spPr>
          <a:xfrm>
            <a:off x="8460432" y="9128"/>
            <a:ext cx="683568" cy="683568"/>
          </a:xfrm>
          <a:prstGeom prst="rect">
            <a:avLst/>
          </a:prstGeom>
        </p:spPr>
      </p:pic>
      <p:pic>
        <p:nvPicPr>
          <p:cNvPr id="7" name="Immagine 6" descr="copertina1_2014.JPG"/>
          <p:cNvPicPr>
            <a:picLocks noChangeAspect="1"/>
          </p:cNvPicPr>
          <p:nvPr/>
        </p:nvPicPr>
        <p:blipFill>
          <a:blip r:embed="rId4" cstate="print"/>
          <a:stretch>
            <a:fillRect/>
          </a:stretch>
        </p:blipFill>
        <p:spPr>
          <a:xfrm>
            <a:off x="-1" y="-6696"/>
            <a:ext cx="2627785" cy="6864696"/>
          </a:xfrm>
          <a:prstGeom prst="rect">
            <a:avLst/>
          </a:prstGeom>
        </p:spPr>
      </p:pic>
      <p:sp>
        <p:nvSpPr>
          <p:cNvPr id="5" name="Rettangolo arrotondato 4"/>
          <p:cNvSpPr/>
          <p:nvPr/>
        </p:nvSpPr>
        <p:spPr>
          <a:xfrm rot="20719124">
            <a:off x="34808" y="4832911"/>
            <a:ext cx="2634247" cy="61403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t="100000"/>
            </a:path>
            <a:tileRect r="-100000" b="-100000"/>
          </a:gradFill>
          <a:ln>
            <a:solidFill>
              <a:schemeClr val="bg1">
                <a:lumMod val="50000"/>
              </a:schemeClr>
            </a:solidFill>
          </a:ln>
          <a:effectLst>
            <a:innerShdw blurRad="304800" dist="444500">
              <a:schemeClr val="accent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La bussola </a:t>
            </a:r>
          </a:p>
          <a:p>
            <a:pPr algn="ctr"/>
            <a:r>
              <a:rPr lang="it-IT" sz="2400" b="1" cap="small" dirty="0" smtClean="0">
                <a:solidFill>
                  <a:schemeClr val="tx1"/>
                </a:solidFill>
                <a:effectLst>
                  <a:outerShdw blurRad="38100" dist="38100" dir="2700000" algn="tl">
                    <a:srgbClr val="000000">
                      <a:alpha val="43137"/>
                    </a:srgbClr>
                  </a:outerShdw>
                </a:effectLst>
                <a:latin typeface="Mistral" pitchFamily="66" charset="0"/>
              </a:rPr>
              <a:t>orientarsi nel testo</a:t>
            </a:r>
            <a:endParaRPr lang="it-IT" sz="2400" b="1" cap="small" dirty="0">
              <a:solidFill>
                <a:schemeClr val="tx1"/>
              </a:solidFill>
              <a:effectLst>
                <a:outerShdw blurRad="38100" dist="38100" dir="2700000" algn="tl">
                  <a:srgbClr val="000000">
                    <a:alpha val="43137"/>
                  </a:srgbClr>
                </a:outerShdw>
              </a:effectLst>
              <a:latin typeface="Mistral" pitchFamily="66" charset="0"/>
            </a:endParaRPr>
          </a:p>
        </p:txBody>
      </p:sp>
      <p:sp>
        <p:nvSpPr>
          <p:cNvPr id="6" name="Rettangolo 5"/>
          <p:cNvSpPr/>
          <p:nvPr/>
        </p:nvSpPr>
        <p:spPr>
          <a:xfrm>
            <a:off x="2609528" y="836712"/>
            <a:ext cx="6282952" cy="5570756"/>
          </a:xfrm>
          <a:prstGeom prst="rect">
            <a:avLst/>
          </a:prstGeom>
        </p:spPr>
        <p:txBody>
          <a:bodyPr wrap="square">
            <a:spAutoFit/>
          </a:bodyPr>
          <a:lstStyle/>
          <a:p>
            <a:pPr algn="r"/>
            <a:r>
              <a:rPr lang="it-IT" sz="2800" b="1" dirty="0" smtClean="0">
                <a:ln>
                  <a:solidFill>
                    <a:schemeClr val="tx1"/>
                  </a:solidFill>
                </a:ln>
                <a:solidFill>
                  <a:schemeClr val="accent1"/>
                </a:solidFill>
                <a:effectLst>
                  <a:outerShdw blurRad="38100" dist="38100" dir="2700000" algn="tl">
                    <a:srgbClr val="000000">
                      <a:alpha val="43137"/>
                    </a:srgbClr>
                  </a:outerShdw>
                </a:effectLst>
              </a:rPr>
              <a:t>L’importanza dell’autoformazione/la cura dell’interiorità nella vita dell’adulto</a:t>
            </a:r>
          </a:p>
          <a:p>
            <a:pPr algn="r"/>
            <a:r>
              <a:rPr lang="it-IT" dirty="0" smtClean="0"/>
              <a:t>La formazione dell’adulto non può limitarsi solo al sussidio formativo, </a:t>
            </a:r>
          </a:p>
          <a:p>
            <a:pPr algn="r"/>
            <a:r>
              <a:rPr lang="it-IT" dirty="0" smtClean="0"/>
              <a:t>che è pensato e strutturato per essere utilizzato in gruppo.</a:t>
            </a:r>
          </a:p>
          <a:p>
            <a:pPr algn="r"/>
            <a:r>
              <a:rPr lang="it-IT" dirty="0" smtClean="0"/>
              <a:t>In </a:t>
            </a:r>
            <a:r>
              <a:rPr lang="it-IT" sz="2000" b="1" dirty="0" smtClean="0">
                <a:solidFill>
                  <a:schemeClr val="accent1"/>
                </a:solidFill>
                <a:effectLst>
                  <a:outerShdw blurRad="38100" dist="38100" dir="2700000" algn="tl">
                    <a:srgbClr val="000000">
                      <a:alpha val="43137"/>
                    </a:srgbClr>
                  </a:outerShdw>
                </a:effectLst>
              </a:rPr>
              <a:t>Sentieri di speranza </a:t>
            </a:r>
            <a:r>
              <a:rPr lang="it-IT" dirty="0" smtClean="0"/>
              <a:t>gli elementi fondamentali dell’autoformazione sono i seguenti:</a:t>
            </a:r>
          </a:p>
          <a:p>
            <a:pPr algn="r"/>
            <a:r>
              <a:rPr lang="it-IT" dirty="0" smtClean="0"/>
              <a:t>• il riferimento essenziale alla </a:t>
            </a:r>
            <a:r>
              <a:rPr lang="it-IT" sz="2000" b="1" dirty="0" smtClean="0">
                <a:solidFill>
                  <a:schemeClr val="accent1"/>
                </a:solidFill>
                <a:effectLst>
                  <a:outerShdw blurRad="38100" dist="38100" dir="2700000" algn="tl">
                    <a:srgbClr val="000000">
                      <a:alpha val="43137"/>
                    </a:srgbClr>
                  </a:outerShdw>
                </a:effectLst>
              </a:rPr>
              <a:t>Parola di Dio </a:t>
            </a:r>
          </a:p>
          <a:p>
            <a:pPr algn="r"/>
            <a:r>
              <a:rPr lang="it-IT" dirty="0" smtClean="0"/>
              <a:t>(lectio divina per pregare, studio personale della Bibbia e lettura continua di qualche libro sacro);</a:t>
            </a:r>
          </a:p>
          <a:p>
            <a:pPr algn="r"/>
            <a:r>
              <a:rPr lang="it-IT" dirty="0" smtClean="0"/>
              <a:t>• la </a:t>
            </a:r>
            <a:r>
              <a:rPr lang="it-IT" sz="2000" b="1" dirty="0" smtClean="0">
                <a:solidFill>
                  <a:schemeClr val="accent1"/>
                </a:solidFill>
                <a:effectLst>
                  <a:outerShdw blurRad="38100" dist="38100" dir="2700000" algn="tl">
                    <a:srgbClr val="000000">
                      <a:alpha val="43137"/>
                    </a:srgbClr>
                  </a:outerShdw>
                </a:effectLst>
              </a:rPr>
              <a:t>preghiera personale e liturgica</a:t>
            </a:r>
            <a:r>
              <a:rPr lang="it-IT" dirty="0" smtClean="0"/>
              <a:t>, che permette di fondare nell’ascolto e nel rapporto con il Signore le relazioni con gli altri;</a:t>
            </a:r>
          </a:p>
          <a:p>
            <a:pPr algn="r"/>
            <a:r>
              <a:rPr lang="it-IT" dirty="0" smtClean="0"/>
              <a:t>`• l’attenzione alla propria </a:t>
            </a:r>
            <a:r>
              <a:rPr lang="it-IT" sz="2000" b="1" dirty="0" smtClean="0">
                <a:solidFill>
                  <a:schemeClr val="accent1"/>
                </a:solidFill>
                <a:effectLst>
                  <a:outerShdw blurRad="38100" dist="38100" dir="2700000" algn="tl">
                    <a:srgbClr val="000000">
                      <a:alpha val="43137"/>
                    </a:srgbClr>
                  </a:outerShdw>
                </a:effectLst>
              </a:rPr>
              <a:t>vita e alla realtà </a:t>
            </a:r>
            <a:r>
              <a:rPr lang="it-IT" dirty="0" smtClean="0"/>
              <a:t>nel suo insieme;</a:t>
            </a:r>
          </a:p>
          <a:p>
            <a:pPr algn="r"/>
            <a:r>
              <a:rPr lang="it-IT" dirty="0" smtClean="0"/>
              <a:t>• la </a:t>
            </a:r>
            <a:r>
              <a:rPr lang="it-IT" sz="2000" b="1" dirty="0" smtClean="0">
                <a:solidFill>
                  <a:schemeClr val="accent1"/>
                </a:solidFill>
                <a:effectLst>
                  <a:outerShdw blurRad="38100" dist="38100" dir="2700000" algn="tl">
                    <a:srgbClr val="000000">
                      <a:alpha val="43137"/>
                    </a:srgbClr>
                  </a:outerShdw>
                </a:effectLst>
              </a:rPr>
              <a:t>coscienza di appartenere alla Chiesa </a:t>
            </a:r>
            <a:r>
              <a:rPr lang="it-IT" dirty="0" smtClean="0"/>
              <a:t>delineata dal Concilio ecumenico Vaticano </a:t>
            </a:r>
            <a:r>
              <a:rPr lang="it-IT" dirty="0" err="1" smtClean="0"/>
              <a:t>II</a:t>
            </a:r>
            <a:r>
              <a:rPr lang="it-IT" dirty="0" smtClean="0"/>
              <a:t>;</a:t>
            </a:r>
          </a:p>
          <a:p>
            <a:pPr algn="r"/>
            <a:r>
              <a:rPr lang="it-IT" dirty="0" smtClean="0"/>
              <a:t>• la </a:t>
            </a:r>
            <a:r>
              <a:rPr lang="it-IT" sz="2000" b="1" dirty="0" smtClean="0">
                <a:solidFill>
                  <a:schemeClr val="accent1"/>
                </a:solidFill>
                <a:effectLst>
                  <a:outerShdw blurRad="38100" dist="38100" dir="2700000" algn="tl">
                    <a:srgbClr val="000000">
                      <a:alpha val="43137"/>
                    </a:srgbClr>
                  </a:outerShdw>
                </a:effectLst>
              </a:rPr>
              <a:t>consapevolezza di far parte di una comunità civile </a:t>
            </a:r>
            <a:r>
              <a:rPr lang="it-IT" dirty="0" smtClean="0"/>
              <a:t>che trova i suoi riferimenti nei principi fondamentali della Costituzione italiana.</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5385</Words>
  <Application>Microsoft Office PowerPoint</Application>
  <PresentationFormat>On-screen Show (4:3)</PresentationFormat>
  <Paragraphs>633</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Tema di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roby</dc:creator>
  <cp:lastModifiedBy>ndiprospero</cp:lastModifiedBy>
  <cp:revision>207</cp:revision>
  <dcterms:created xsi:type="dcterms:W3CDTF">2011-06-22T16:51:49Z</dcterms:created>
  <dcterms:modified xsi:type="dcterms:W3CDTF">2014-09-13T23:36:33Z</dcterms:modified>
</cp:coreProperties>
</file>